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2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D7B8-F993-49D9-A940-EAF312D5028B}" type="datetimeFigureOut">
              <a:rPr lang="sk-SK" smtClean="0"/>
              <a:t>8. 11. 2023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2035-1341-45DF-A83D-589C7124E72B}" type="slidenum">
              <a:rPr lang="sk-SK" smtClean="0"/>
              <a:t>‹#›</a:t>
            </a:fld>
            <a:endParaRPr lang="sk-SK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6748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D7B8-F993-49D9-A940-EAF312D5028B}" type="datetimeFigureOut">
              <a:rPr lang="sk-SK" smtClean="0"/>
              <a:t>8. 11. 2023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2035-1341-45DF-A83D-589C7124E7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8254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D7B8-F993-49D9-A940-EAF312D5028B}" type="datetimeFigureOut">
              <a:rPr lang="sk-SK" smtClean="0"/>
              <a:t>8. 11. 2023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2035-1341-45DF-A83D-589C7124E7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0612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D7B8-F993-49D9-A940-EAF312D5028B}" type="datetimeFigureOut">
              <a:rPr lang="sk-SK" smtClean="0"/>
              <a:t>8. 11. 2023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2035-1341-45DF-A83D-589C7124E72B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6308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D7B8-F993-49D9-A940-EAF312D5028B}" type="datetimeFigureOut">
              <a:rPr lang="sk-SK" smtClean="0"/>
              <a:t>8. 11. 2023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2035-1341-45DF-A83D-589C7124E7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12431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D7B8-F993-49D9-A940-EAF312D5028B}" type="datetimeFigureOut">
              <a:rPr lang="sk-SK" smtClean="0"/>
              <a:t>8. 11. 2023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2035-1341-45DF-A83D-589C7124E72B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4603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D7B8-F993-49D9-A940-EAF312D5028B}" type="datetimeFigureOut">
              <a:rPr lang="sk-SK" smtClean="0"/>
              <a:t>8. 11. 2023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2035-1341-45DF-A83D-589C7124E7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7629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D7B8-F993-49D9-A940-EAF312D5028B}" type="datetimeFigureOut">
              <a:rPr lang="sk-SK" smtClean="0"/>
              <a:t>8. 11. 2023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2035-1341-45DF-A83D-589C7124E7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94895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D7B8-F993-49D9-A940-EAF312D5028B}" type="datetimeFigureOut">
              <a:rPr lang="sk-SK" smtClean="0"/>
              <a:t>8. 11. 2023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2035-1341-45DF-A83D-589C7124E7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70157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D7B8-F993-49D9-A940-EAF312D5028B}" type="datetimeFigureOut">
              <a:rPr lang="sk-SK" smtClean="0"/>
              <a:t>8. 11. 2023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2035-1341-45DF-A83D-589C7124E7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88791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D7B8-F993-49D9-A940-EAF312D5028B}" type="datetimeFigureOut">
              <a:rPr lang="sk-SK" smtClean="0"/>
              <a:t>8. 11. 2023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2035-1341-45DF-A83D-589C7124E7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72079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D7B8-F993-49D9-A940-EAF312D5028B}" type="datetimeFigureOut">
              <a:rPr lang="sk-SK" smtClean="0"/>
              <a:t>8. 11. 2023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2035-1341-45DF-A83D-589C7124E7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6467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D7B8-F993-49D9-A940-EAF312D5028B}" type="datetimeFigureOut">
              <a:rPr lang="sk-SK" smtClean="0"/>
              <a:t>8. 11. 2023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2035-1341-45DF-A83D-589C7124E7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448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D7B8-F993-49D9-A940-EAF312D5028B}" type="datetimeFigureOut">
              <a:rPr lang="sk-SK" smtClean="0"/>
              <a:t>8. 11. 2023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2035-1341-45DF-A83D-589C7124E7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855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D7B8-F993-49D9-A940-EAF312D5028B}" type="datetimeFigureOut">
              <a:rPr lang="sk-SK" smtClean="0"/>
              <a:t>8. 11. 2023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2035-1341-45DF-A83D-589C7124E7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2878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D7B8-F993-49D9-A940-EAF312D5028B}" type="datetimeFigureOut">
              <a:rPr lang="sk-SK" smtClean="0"/>
              <a:t>8. 11. 2023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2035-1341-45DF-A83D-589C7124E7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2591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D7B8-F993-49D9-A940-EAF312D5028B}" type="datetimeFigureOut">
              <a:rPr lang="sk-SK" smtClean="0"/>
              <a:t>8. 11. 2023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2035-1341-45DF-A83D-589C7124E7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0467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007D7B8-F993-49D9-A940-EAF312D5028B}" type="datetimeFigureOut">
              <a:rPr lang="sk-SK" smtClean="0"/>
              <a:t>8. 11. 2023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1C92035-1341-45DF-A83D-589C7124E7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145672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zakonypreludi.sk/zz/2009-30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se.sk/" TargetMode="External"/><Relationship Id="rId2" Type="http://schemas.openxmlformats.org/officeDocument/2006/relationships/hyperlink" Target="https://www.zakonypreludi.sk/zz/2009-30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7E9B3D-83B2-D61F-5F4A-070FE0A0B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0105708" cy="3743078"/>
          </a:xfrm>
        </p:spPr>
        <p:txBody>
          <a:bodyPr>
            <a:normAutofit/>
          </a:bodyPr>
          <a:lstStyle/>
          <a:p>
            <a:r>
              <a:rPr lang="sk-SK" dirty="0"/>
              <a:t>Právne hľadiská pri realizácii </a:t>
            </a:r>
            <a:r>
              <a:rPr lang="sk-SK" dirty="0" err="1"/>
              <a:t>fotovoltických</a:t>
            </a:r>
            <a:r>
              <a:rPr lang="sk-SK" dirty="0"/>
              <a:t> zariadení a ich  pripojenia do siete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3BBDE29-9EC1-079F-A94C-F061244179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4887" y="5033175"/>
            <a:ext cx="6250125" cy="993913"/>
          </a:xfrm>
        </p:spPr>
        <p:txBody>
          <a:bodyPr/>
          <a:lstStyle/>
          <a:p>
            <a:r>
              <a:rPr lang="sk-SK" sz="2800" dirty="0"/>
              <a:t>Mgr. Róbert Brezňan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13583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DE1F08-CDE2-F9BD-7D28-4E65D72E0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0" i="0" dirty="0">
                <a:solidFill>
                  <a:srgbClr val="0E1A2D"/>
                </a:solidFill>
                <a:effectLst/>
                <a:latin typeface="Open Sans" panose="020B0606030504020204" pitchFamily="34" charset="0"/>
              </a:rPr>
              <a:t>Legislatívny rámec pre </a:t>
            </a:r>
            <a:r>
              <a:rPr lang="sk-SK" b="0" i="0" dirty="0" err="1">
                <a:solidFill>
                  <a:srgbClr val="0E1A2D"/>
                </a:solidFill>
                <a:effectLst/>
                <a:latin typeface="Open Sans" panose="020B0606030504020204" pitchFamily="34" charset="0"/>
              </a:rPr>
              <a:t>fotovoltiku</a:t>
            </a:r>
            <a:r>
              <a:rPr lang="sk-SK" b="0" i="0" dirty="0">
                <a:solidFill>
                  <a:srgbClr val="0E1A2D"/>
                </a:solidFill>
                <a:effectLst/>
                <a:latin typeface="Open Sans" panose="020B0606030504020204" pitchFamily="34" charset="0"/>
              </a:rPr>
              <a:t> na Slovensku </a:t>
            </a:r>
            <a:br>
              <a:rPr lang="sk-SK" b="0" i="0" dirty="0">
                <a:solidFill>
                  <a:srgbClr val="0E1A2D"/>
                </a:solidFill>
                <a:effectLst/>
                <a:latin typeface="Open Sans" panose="020B0606030504020204" pitchFamily="34" charset="0"/>
              </a:rPr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55A43CB-D082-3E3B-BE22-57C52222B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i="0" u="sng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Legislatívou </a:t>
            </a:r>
            <a:r>
              <a:rPr lang="sk-SK" u="sng" dirty="0">
                <a:solidFill>
                  <a:schemeClr val="bg1"/>
                </a:solidFill>
                <a:latin typeface="Open Sans" panose="020B0606030504020204" pitchFamily="34" charset="0"/>
              </a:rPr>
              <a:t>v oblasti </a:t>
            </a:r>
            <a:r>
              <a:rPr lang="sk-SK" u="sng" dirty="0" err="1">
                <a:solidFill>
                  <a:schemeClr val="bg1"/>
                </a:solidFill>
                <a:latin typeface="Open Sans" panose="020B0606030504020204" pitchFamily="34" charset="0"/>
              </a:rPr>
              <a:t>f</a:t>
            </a:r>
            <a:r>
              <a:rPr lang="sk-SK" i="0" u="sng" dirty="0" err="1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otovoltiky</a:t>
            </a:r>
            <a:r>
              <a:rPr lang="sk-SK" i="0" u="sng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 sa u nás zaoberá </a:t>
            </a:r>
            <a:r>
              <a:rPr lang="sk-SK" i="0" u="sng" dirty="0">
                <a:solidFill>
                  <a:srgbClr val="0D2E46"/>
                </a:solidFill>
                <a:effectLst/>
                <a:latin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Zákon č. 309/2009 </a:t>
            </a:r>
            <a:r>
              <a:rPr lang="sk-SK" i="0" u="sng" dirty="0" err="1">
                <a:solidFill>
                  <a:srgbClr val="0D2E46"/>
                </a:solidFill>
                <a:effectLst/>
                <a:latin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Z.z</a:t>
            </a:r>
            <a:r>
              <a:rPr lang="sk-SK" i="0" u="sng" dirty="0">
                <a:solidFill>
                  <a:schemeClr val="bg1"/>
                </a:solidFill>
                <a:effectLst/>
                <a:latin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sk-SK" i="0" u="sng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 o podpore obnoviteľných zdrojov energie a vysokoúčinnej kombinovanej výroby </a:t>
            </a:r>
          </a:p>
          <a:p>
            <a:br>
              <a:rPr lang="sk-SK" dirty="0"/>
            </a:br>
            <a:r>
              <a:rPr lang="sk-SK" b="0" i="0" u="sng" dirty="0">
                <a:solidFill>
                  <a:schemeClr val="bg1"/>
                </a:solidFill>
                <a:effectLst/>
                <a:latin typeface="Fira Sans" panose="020B0503050000020004" pitchFamily="34" charset="0"/>
              </a:rPr>
              <a:t>Zákon č. 250/2012 Z. z. o regulácii v sieťových odvetviach v znení neskorších predpisov</a:t>
            </a:r>
          </a:p>
          <a:p>
            <a:br>
              <a:rPr lang="sk-SK" dirty="0">
                <a:solidFill>
                  <a:schemeClr val="bg1"/>
                </a:solidFill>
              </a:rPr>
            </a:br>
            <a:r>
              <a:rPr lang="sk-SK" b="0" i="0" u="sng" dirty="0">
                <a:solidFill>
                  <a:schemeClr val="bg1"/>
                </a:solidFill>
                <a:effectLst/>
                <a:latin typeface="Fira Sans" panose="020B0503050000020004" pitchFamily="34" charset="0"/>
              </a:rPr>
              <a:t>Zákon č. 251/2012 Z. z. o energetike a o zmene a doplnení niektorých zákonov v znení neskorších predpisov</a:t>
            </a:r>
            <a:endParaRPr lang="sk-SK" dirty="0">
              <a:solidFill>
                <a:schemeClr val="bg1"/>
              </a:solidFill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55156763-CA8F-66ED-41A5-935DE7F612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8612" y="749783"/>
            <a:ext cx="2525465" cy="3082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219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>
            <a:extLst>
              <a:ext uri="{FF2B5EF4-FFF2-40B4-BE49-F238E27FC236}">
                <a16:creationId xmlns:a16="http://schemas.microsoft.com/office/drawing/2014/main" id="{545B16B6-76FF-2F99-83BD-2E78D174BE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6045" y="111852"/>
            <a:ext cx="6308963" cy="1931633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F5A23B2-06C4-0966-C2E5-F67C63350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Podmienky Inštalácie </a:t>
            </a:r>
            <a:r>
              <a:rPr lang="sk-SK" dirty="0" err="1"/>
              <a:t>fotovoltických</a:t>
            </a:r>
            <a:r>
              <a:rPr lang="sk-SK" dirty="0"/>
              <a:t> zariadení na </a:t>
            </a:r>
            <a:r>
              <a:rPr lang="sk-SK" dirty="0" err="1"/>
              <a:t>slovensku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9026BB0-3722-AFC5-568C-C9EC4A2BA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>
                <a:solidFill>
                  <a:schemeClr val="bg1"/>
                </a:solidFill>
                <a:latin typeface="Rajdhani Medium"/>
              </a:rPr>
              <a:t>Stanovisko k rezervovanej kapacite</a:t>
            </a:r>
          </a:p>
          <a:p>
            <a:r>
              <a:rPr lang="sk-SK" sz="2400" b="0" i="0" dirty="0">
                <a:solidFill>
                  <a:srgbClr val="1D1D1B"/>
                </a:solidFill>
                <a:effectLst/>
                <a:latin typeface="Rajdhani Medium"/>
              </a:rPr>
              <a:t>Projektová dokumentácia</a:t>
            </a:r>
          </a:p>
          <a:p>
            <a:r>
              <a:rPr lang="sk-SK" sz="2400" b="0" i="0" dirty="0">
                <a:solidFill>
                  <a:srgbClr val="1D1D1B"/>
                </a:solidFill>
                <a:effectLst/>
                <a:latin typeface="Rajdhani Medium"/>
              </a:rPr>
              <a:t>Zmluva o pripojení</a:t>
            </a:r>
          </a:p>
          <a:p>
            <a:r>
              <a:rPr lang="sk-SK" sz="2400" b="0" i="0" dirty="0">
                <a:solidFill>
                  <a:srgbClr val="1D1D1B"/>
                </a:solidFill>
                <a:effectLst/>
                <a:latin typeface="Rajdhani Medium"/>
              </a:rPr>
              <a:t>Prevzatie zodpovednosti za odchýlku</a:t>
            </a:r>
            <a:endParaRPr lang="sk-SK" sz="2400" dirty="0">
              <a:solidFill>
                <a:srgbClr val="1D1D1B"/>
              </a:solidFill>
              <a:latin typeface="Rajdhani Medium"/>
            </a:endParaRPr>
          </a:p>
          <a:p>
            <a:r>
              <a:rPr lang="sk-SK" sz="2400" b="0" i="0" dirty="0">
                <a:solidFill>
                  <a:srgbClr val="1D1D1B"/>
                </a:solidFill>
                <a:effectLst/>
                <a:latin typeface="Rajdhani Medium"/>
              </a:rPr>
              <a:t>Funkčná skúška bezpečného pripojenia zdroja do distribučnej sústavy</a:t>
            </a:r>
          </a:p>
          <a:p>
            <a:r>
              <a:rPr lang="sk-SK" sz="2400" b="0" i="0" dirty="0">
                <a:solidFill>
                  <a:srgbClr val="1D1D1B"/>
                </a:solidFill>
                <a:effectLst/>
                <a:latin typeface="Rajdhani Medium"/>
              </a:rPr>
              <a:t>Oznámenie o prevádzke zdroja</a:t>
            </a:r>
            <a:endParaRPr lang="sk-SK" sz="2400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95166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>
            <a:extLst>
              <a:ext uri="{FF2B5EF4-FFF2-40B4-BE49-F238E27FC236}">
                <a16:creationId xmlns:a16="http://schemas.microsoft.com/office/drawing/2014/main" id="{BD97C20B-84DD-2D81-C587-FD7C6D0A19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3034" y="3138413"/>
            <a:ext cx="4143638" cy="2697837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F180A456-0358-145D-C5FB-1CCA02FD5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Malý a lokálny zdroj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E0358C-2396-CFEC-F25A-E468E5D37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315570"/>
          </a:xfrm>
        </p:spPr>
        <p:txBody>
          <a:bodyPr>
            <a:normAutofit/>
          </a:bodyPr>
          <a:lstStyle/>
          <a:p>
            <a:r>
              <a:rPr lang="sk-SK" b="0" i="0" dirty="0">
                <a:solidFill>
                  <a:srgbClr val="1D1D1B"/>
                </a:solidFill>
                <a:effectLst/>
                <a:latin typeface="Rajdhani Regular"/>
              </a:rPr>
              <a:t>Energetická legislatíva po novelizácii v roku 2022 rozlišuje viacero typov obnoviteľných zdrojov podľa veľkosti a účelu využitia.</a:t>
            </a:r>
          </a:p>
          <a:p>
            <a:r>
              <a:rPr lang="sk-SK" dirty="0">
                <a:solidFill>
                  <a:srgbClr val="1D1D1B"/>
                </a:solidFill>
                <a:latin typeface="Rajdhani Regular"/>
              </a:rPr>
              <a:t>D</a:t>
            </a:r>
            <a:r>
              <a:rPr lang="sk-SK" b="0" i="0" dirty="0">
                <a:solidFill>
                  <a:srgbClr val="1D1D1B"/>
                </a:solidFill>
                <a:effectLst/>
                <a:latin typeface="Rajdhani Regular"/>
              </a:rPr>
              <a:t>va najčastejšie typy </a:t>
            </a:r>
            <a:r>
              <a:rPr lang="sk-SK" b="0" i="0" dirty="0" err="1">
                <a:solidFill>
                  <a:srgbClr val="1D1D1B"/>
                </a:solidFill>
                <a:effectLst/>
                <a:latin typeface="Rajdhani Regular"/>
              </a:rPr>
              <a:t>fotovoltiky</a:t>
            </a:r>
            <a:r>
              <a:rPr lang="sk-SK" b="0" i="0" dirty="0">
                <a:solidFill>
                  <a:srgbClr val="1D1D1B"/>
                </a:solidFill>
                <a:effectLst/>
                <a:latin typeface="Rajdhani Regular"/>
              </a:rPr>
              <a:t> sú malý a lokálny zdroj.</a:t>
            </a:r>
          </a:p>
          <a:p>
            <a:r>
              <a:rPr lang="sk-SK" b="1" i="0" dirty="0">
                <a:solidFill>
                  <a:srgbClr val="1D1D1B"/>
                </a:solidFill>
                <a:effectLst/>
                <a:latin typeface="Rajdhani Regular"/>
              </a:rPr>
              <a:t>Malý zdroj </a:t>
            </a:r>
            <a:r>
              <a:rPr lang="sk-SK" b="0" i="0" dirty="0">
                <a:solidFill>
                  <a:srgbClr val="1D1D1B"/>
                </a:solidFill>
                <a:effectLst/>
                <a:latin typeface="Rajdhani Regular"/>
              </a:rPr>
              <a:t>je definovaný maximálnym výkonom </a:t>
            </a:r>
            <a:r>
              <a:rPr lang="sk-SK" b="0" i="0" dirty="0" err="1">
                <a:solidFill>
                  <a:srgbClr val="1D1D1B"/>
                </a:solidFill>
                <a:effectLst/>
                <a:latin typeface="Rajdhani Regular"/>
              </a:rPr>
              <a:t>striedača</a:t>
            </a:r>
            <a:r>
              <a:rPr lang="sk-SK" b="0" i="0" dirty="0">
                <a:solidFill>
                  <a:srgbClr val="1D1D1B"/>
                </a:solidFill>
                <a:effectLst/>
                <a:latin typeface="Rajdhani Regular"/>
              </a:rPr>
              <a:t> do -10,8 kW</a:t>
            </a:r>
            <a:r>
              <a:rPr lang="sk-SK" dirty="0">
                <a:solidFill>
                  <a:srgbClr val="1D1D1B"/>
                </a:solidFill>
                <a:latin typeface="Rajdhani Regular"/>
              </a:rPr>
              <a:t>.</a:t>
            </a:r>
          </a:p>
          <a:p>
            <a:r>
              <a:rPr lang="pl-PL" dirty="0">
                <a:solidFill>
                  <a:srgbClr val="1D1D1B"/>
                </a:solidFill>
                <a:latin typeface="Rajdhani Regular"/>
              </a:rPr>
              <a:t>V</a:t>
            </a:r>
            <a:r>
              <a:rPr lang="pl-PL" b="0" i="0" dirty="0">
                <a:solidFill>
                  <a:srgbClr val="1D1D1B"/>
                </a:solidFill>
                <a:effectLst/>
                <a:latin typeface="Rajdhani Regular"/>
              </a:rPr>
              <a:t>ýkon fotovoltiky nad 10 kW, je už definovaný ako </a:t>
            </a:r>
            <a:r>
              <a:rPr lang="pl-PL" b="1" i="0" dirty="0">
                <a:solidFill>
                  <a:srgbClr val="1D1D1B"/>
                </a:solidFill>
                <a:effectLst/>
                <a:latin typeface="Rajdhani Regular"/>
              </a:rPr>
              <a:t>lokálny zdroj.</a:t>
            </a:r>
          </a:p>
          <a:p>
            <a:r>
              <a:rPr lang="sk-SK" b="0" i="0" dirty="0">
                <a:solidFill>
                  <a:srgbClr val="1D1D1B"/>
                </a:solidFill>
                <a:effectLst/>
                <a:latin typeface="Rajdhani Regular"/>
              </a:rPr>
              <a:t>Dôležité je splnenie si </a:t>
            </a:r>
            <a:r>
              <a:rPr lang="sk-SK" b="1" i="0" dirty="0">
                <a:solidFill>
                  <a:srgbClr val="1D1D1B"/>
                </a:solidFill>
                <a:effectLst/>
                <a:latin typeface="Rajdhani Regular"/>
              </a:rPr>
              <a:t>povinností voči distribučnej spoločnosti,</a:t>
            </a:r>
            <a:r>
              <a:rPr lang="sk-SK" b="0" i="0" dirty="0">
                <a:solidFill>
                  <a:srgbClr val="1D1D1B"/>
                </a:solidFill>
                <a:effectLst/>
                <a:latin typeface="Rajdhani Regular"/>
              </a:rPr>
              <a:t> aby bol </a:t>
            </a:r>
            <a:r>
              <a:rPr lang="sk-SK" b="0" i="0" dirty="0" err="1">
                <a:solidFill>
                  <a:srgbClr val="1D1D1B"/>
                </a:solidFill>
                <a:effectLst/>
                <a:latin typeface="Rajdhani Regular"/>
              </a:rPr>
              <a:t>fotovoltický</a:t>
            </a:r>
            <a:r>
              <a:rPr lang="sk-SK" b="0" i="0" dirty="0">
                <a:solidFill>
                  <a:srgbClr val="1D1D1B"/>
                </a:solidFill>
                <a:effectLst/>
                <a:latin typeface="Rajdhani Regular"/>
              </a:rPr>
              <a:t> zdroj legálne pripojený do elektrickej sústavy. </a:t>
            </a:r>
          </a:p>
          <a:p>
            <a:r>
              <a:rPr lang="sk-SK" b="0" i="0" dirty="0">
                <a:solidFill>
                  <a:srgbClr val="1D1D1B"/>
                </a:solidFill>
                <a:effectLst/>
                <a:latin typeface="Rajdhani Regular"/>
              </a:rPr>
              <a:t>Podľa novely zákona č. 309/2009 Z. z., ktorá nadobudla účinnosť 1. 4. 2022, lokálny zdroj už môže presiahnuť pôvodne stanovený limit na inštalovaný výkon 500 kW.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48859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>
            <a:extLst>
              <a:ext uri="{FF2B5EF4-FFF2-40B4-BE49-F238E27FC236}">
                <a16:creationId xmlns:a16="http://schemas.microsoft.com/office/drawing/2014/main" id="{62C8CED0-70B3-C2BE-7B5F-72F4F46E3C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3796" y="2304539"/>
            <a:ext cx="4123844" cy="4179322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0265B9C-7B1D-A44B-66CD-6D6851B10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Legislatíva pre </a:t>
            </a:r>
            <a:r>
              <a:rPr lang="sk-SK" dirty="0" err="1"/>
              <a:t>fotovoltiku</a:t>
            </a:r>
            <a:br>
              <a:rPr lang="sk-SK" dirty="0"/>
            </a:br>
            <a:r>
              <a:rPr lang="sk-SK" dirty="0"/>
              <a:t>v </a:t>
            </a:r>
            <a:r>
              <a:rPr lang="sk-SK" dirty="0" err="1"/>
              <a:t>portugalsku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6F999EB-40E2-BAD3-F352-7B9CE4C0E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0" i="0" dirty="0">
                <a:solidFill>
                  <a:schemeClr val="bg1"/>
                </a:solidFill>
                <a:effectLst/>
                <a:latin typeface="Söhne"/>
              </a:rPr>
              <a:t>Jedným z hlavných právnych dokumentov, ktorý upravuje </a:t>
            </a:r>
            <a:r>
              <a:rPr lang="sk-SK" b="0" i="0" dirty="0" err="1">
                <a:solidFill>
                  <a:schemeClr val="bg1"/>
                </a:solidFill>
                <a:effectLst/>
                <a:latin typeface="Söhne"/>
              </a:rPr>
              <a:t>fotovoltiku</a:t>
            </a:r>
            <a:r>
              <a:rPr lang="sk-SK" b="0" i="0" dirty="0">
                <a:solidFill>
                  <a:schemeClr val="bg1"/>
                </a:solidFill>
                <a:effectLst/>
                <a:latin typeface="Söhne"/>
              </a:rPr>
              <a:t> a obnoviteľné zdroje energie v Portugalsku, je "</a:t>
            </a:r>
            <a:r>
              <a:rPr lang="sk-SK" b="0" i="0" dirty="0" err="1">
                <a:solidFill>
                  <a:schemeClr val="bg1"/>
                </a:solidFill>
                <a:effectLst/>
                <a:latin typeface="Söhne"/>
              </a:rPr>
              <a:t>Sistema</a:t>
            </a:r>
            <a:r>
              <a:rPr lang="sk-SK" b="0" i="0" dirty="0">
                <a:solidFill>
                  <a:schemeClr val="bg1"/>
                </a:solidFill>
                <a:effectLst/>
                <a:latin typeface="Söhne"/>
              </a:rPr>
              <a:t> de </a:t>
            </a:r>
            <a:r>
              <a:rPr lang="sk-SK" b="0" i="0" dirty="0" err="1">
                <a:solidFill>
                  <a:schemeClr val="bg1"/>
                </a:solidFill>
                <a:effectLst/>
                <a:latin typeface="Söhne"/>
              </a:rPr>
              <a:t>Apoio</a:t>
            </a:r>
            <a:r>
              <a:rPr lang="sk-SK" b="0" i="0" dirty="0">
                <a:solidFill>
                  <a:schemeClr val="bg1"/>
                </a:solidFill>
                <a:effectLst/>
                <a:latin typeface="Söhne"/>
              </a:rPr>
              <a:t> à </a:t>
            </a:r>
            <a:r>
              <a:rPr lang="sk-SK" b="0" i="0" dirty="0" err="1">
                <a:solidFill>
                  <a:schemeClr val="bg1"/>
                </a:solidFill>
                <a:effectLst/>
                <a:latin typeface="Söhne"/>
              </a:rPr>
              <a:t>Produção</a:t>
            </a:r>
            <a:r>
              <a:rPr lang="sk-SK" b="0" i="0" dirty="0">
                <a:solidFill>
                  <a:schemeClr val="bg1"/>
                </a:solidFill>
                <a:effectLst/>
                <a:latin typeface="Söhne"/>
              </a:rPr>
              <a:t> </a:t>
            </a:r>
            <a:r>
              <a:rPr lang="sk-SK" b="0" i="0" dirty="0" err="1">
                <a:solidFill>
                  <a:schemeClr val="bg1"/>
                </a:solidFill>
                <a:effectLst/>
                <a:latin typeface="Söhne"/>
              </a:rPr>
              <a:t>Nacional</a:t>
            </a:r>
            <a:r>
              <a:rPr lang="sk-SK" b="0" i="0" dirty="0">
                <a:solidFill>
                  <a:schemeClr val="bg1"/>
                </a:solidFill>
                <a:effectLst/>
                <a:latin typeface="Söhne"/>
              </a:rPr>
              <a:t> de Energia (SAPNEI)," čo znamená "Systém na podporu národnej výroby energie.„</a:t>
            </a:r>
          </a:p>
          <a:p>
            <a:r>
              <a:rPr lang="sk-SK" b="0" i="0" dirty="0">
                <a:solidFill>
                  <a:schemeClr val="bg1"/>
                </a:solidFill>
                <a:effectLst/>
                <a:latin typeface="Söhne"/>
              </a:rPr>
              <a:t>Tento systém zahŕňa tarify pre vyrobenú elektrinu, dohody na </a:t>
            </a:r>
            <a:r>
              <a:rPr lang="sk-SK" b="0" i="0" dirty="0" err="1">
                <a:solidFill>
                  <a:schemeClr val="bg1"/>
                </a:solidFill>
                <a:effectLst/>
                <a:latin typeface="Söhne"/>
              </a:rPr>
              <a:t>odkupnej</a:t>
            </a:r>
            <a:r>
              <a:rPr lang="sk-SK" b="0" i="0" dirty="0">
                <a:solidFill>
                  <a:schemeClr val="bg1"/>
                </a:solidFill>
                <a:effectLst/>
                <a:latin typeface="Söhne"/>
              </a:rPr>
              <a:t> cene elektriny, legislatívne rámce pre výrobu energie z obnoviteľných zdrojov a ďalšie dôležité aspekty.</a:t>
            </a:r>
            <a:endParaRPr lang="sk-SK" dirty="0">
              <a:solidFill>
                <a:schemeClr val="bg1"/>
              </a:solidFill>
              <a:latin typeface="Söhne"/>
            </a:endParaRPr>
          </a:p>
          <a:p>
            <a:r>
              <a:rPr lang="sk-SK" b="0" i="0" dirty="0">
                <a:solidFill>
                  <a:schemeClr val="bg1"/>
                </a:solidFill>
                <a:effectLst/>
                <a:latin typeface="Söhne"/>
              </a:rPr>
              <a:t>Legislatívu v oblasti </a:t>
            </a:r>
            <a:r>
              <a:rPr lang="sk-SK" b="0" i="0" dirty="0" err="1">
                <a:solidFill>
                  <a:schemeClr val="bg1"/>
                </a:solidFill>
                <a:effectLst/>
                <a:latin typeface="Söhne"/>
              </a:rPr>
              <a:t>fotovoltiky</a:t>
            </a:r>
            <a:r>
              <a:rPr lang="sk-SK" b="0" i="0" dirty="0">
                <a:solidFill>
                  <a:schemeClr val="bg1"/>
                </a:solidFill>
                <a:effectLst/>
                <a:latin typeface="Söhne"/>
              </a:rPr>
              <a:t> upravujú aj zákony </a:t>
            </a:r>
            <a:r>
              <a:rPr lang="pt-BR" b="0" i="0" dirty="0">
                <a:solidFill>
                  <a:schemeClr val="bg1"/>
                </a:solidFill>
                <a:effectLst/>
                <a:latin typeface="Söhne"/>
              </a:rPr>
              <a:t>"Decreto-Lei n.º 153/2014" (zák</a:t>
            </a:r>
            <a:r>
              <a:rPr lang="sk-SK" b="0" i="0" dirty="0">
                <a:solidFill>
                  <a:schemeClr val="bg1"/>
                </a:solidFill>
                <a:effectLst/>
                <a:latin typeface="Söhne"/>
              </a:rPr>
              <a:t>on</a:t>
            </a:r>
            <a:r>
              <a:rPr lang="pt-BR" b="0" i="0" dirty="0">
                <a:solidFill>
                  <a:schemeClr val="bg1"/>
                </a:solidFill>
                <a:effectLst/>
                <a:latin typeface="Söhne"/>
              </a:rPr>
              <a:t> č. 153/2014) a "Decreto-Lei n.º 162/2019" (zák</a:t>
            </a:r>
            <a:r>
              <a:rPr lang="sk-SK" b="0" i="0" dirty="0">
                <a:solidFill>
                  <a:schemeClr val="bg1"/>
                </a:solidFill>
                <a:effectLst/>
                <a:latin typeface="Söhne"/>
              </a:rPr>
              <a:t>on</a:t>
            </a:r>
            <a:r>
              <a:rPr lang="pt-BR" b="0" i="0" dirty="0">
                <a:solidFill>
                  <a:schemeClr val="bg1"/>
                </a:solidFill>
                <a:effectLst/>
                <a:latin typeface="Söhne"/>
              </a:rPr>
              <a:t> č. 162/2019).</a:t>
            </a:r>
            <a:endParaRPr lang="sk-SK" b="0" i="0" dirty="0">
              <a:solidFill>
                <a:schemeClr val="bg1"/>
              </a:solidFill>
              <a:effectLst/>
              <a:latin typeface="Söhne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84942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CBD051-2421-EC7B-4AC0-047B799D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Podmienky Inštalácie </a:t>
            </a:r>
            <a:r>
              <a:rPr lang="sk-SK" dirty="0" err="1"/>
              <a:t>fotovoltických</a:t>
            </a:r>
            <a:r>
              <a:rPr lang="sk-SK" dirty="0"/>
              <a:t> zariadení v </a:t>
            </a:r>
            <a:r>
              <a:rPr lang="sk-SK" dirty="0" err="1"/>
              <a:t>portugalsku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FF47CEF-6DC8-8ED5-7122-A74B68BD2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+mj-lt"/>
              <a:buAutoNum type="arabicPeriod"/>
            </a:pPr>
            <a:r>
              <a:rPr lang="sk-SK" b="1" i="0" dirty="0">
                <a:solidFill>
                  <a:schemeClr val="bg1"/>
                </a:solidFill>
                <a:effectLst/>
                <a:latin typeface="Söhne"/>
              </a:rPr>
              <a:t>Stavebné povolenie</a:t>
            </a:r>
            <a:r>
              <a:rPr lang="sk-SK" b="0" i="0" dirty="0">
                <a:solidFill>
                  <a:schemeClr val="bg1"/>
                </a:solidFill>
                <a:effectLst/>
                <a:latin typeface="Söhne"/>
              </a:rPr>
              <a:t>: Pred inštaláciou </a:t>
            </a:r>
            <a:r>
              <a:rPr lang="sk-SK" b="0" i="0" dirty="0" err="1">
                <a:solidFill>
                  <a:schemeClr val="bg1"/>
                </a:solidFill>
                <a:effectLst/>
                <a:latin typeface="Söhne"/>
              </a:rPr>
              <a:t>fotovoltického</a:t>
            </a:r>
            <a:r>
              <a:rPr lang="sk-SK" b="0" i="0" dirty="0">
                <a:solidFill>
                  <a:schemeClr val="bg1"/>
                </a:solidFill>
                <a:effectLst/>
                <a:latin typeface="Söhne"/>
              </a:rPr>
              <a:t> systému je zvyčajne potrebné získať stavebné povolenie od miestnych stavebných orgánov. Toto povolenie schvaľuje plán a miesto inštalácie.</a:t>
            </a:r>
          </a:p>
          <a:p>
            <a:pPr algn="l">
              <a:buFont typeface="+mj-lt"/>
              <a:buAutoNum type="arabicPeriod"/>
            </a:pPr>
            <a:r>
              <a:rPr lang="sk-SK" b="1" i="0" dirty="0">
                <a:solidFill>
                  <a:schemeClr val="bg1"/>
                </a:solidFill>
                <a:effectLst/>
                <a:latin typeface="Söhne"/>
              </a:rPr>
              <a:t>Registrácia inštalácie</a:t>
            </a:r>
            <a:r>
              <a:rPr lang="sk-SK" b="0" i="0" dirty="0">
                <a:solidFill>
                  <a:schemeClr val="bg1"/>
                </a:solidFill>
                <a:effectLst/>
                <a:latin typeface="Söhne"/>
              </a:rPr>
              <a:t>: Vlastníci </a:t>
            </a:r>
            <a:r>
              <a:rPr lang="sk-SK" b="0" i="0" dirty="0" err="1">
                <a:solidFill>
                  <a:schemeClr val="bg1"/>
                </a:solidFill>
                <a:effectLst/>
                <a:latin typeface="Söhne"/>
              </a:rPr>
              <a:t>fotovoltických</a:t>
            </a:r>
            <a:r>
              <a:rPr lang="sk-SK" b="0" i="0" dirty="0">
                <a:solidFill>
                  <a:schemeClr val="bg1"/>
                </a:solidFill>
                <a:effectLst/>
                <a:latin typeface="Söhne"/>
              </a:rPr>
              <a:t> zariadení sú povinní zaregistrovať svoje inštalácie u príslušných miestnych orgánov alebo energetických regulačných orgánov.</a:t>
            </a:r>
          </a:p>
          <a:p>
            <a:pPr algn="l">
              <a:buFont typeface="+mj-lt"/>
              <a:buAutoNum type="arabicPeriod"/>
            </a:pPr>
            <a:r>
              <a:rPr lang="sk-SK" b="1" i="0" dirty="0">
                <a:solidFill>
                  <a:schemeClr val="bg1"/>
                </a:solidFill>
                <a:effectLst/>
                <a:latin typeface="Söhne"/>
              </a:rPr>
              <a:t>Technické normy a bezpečnosť</a:t>
            </a:r>
            <a:r>
              <a:rPr lang="sk-SK" b="0" i="0" dirty="0">
                <a:solidFill>
                  <a:schemeClr val="bg1"/>
                </a:solidFill>
                <a:effectLst/>
                <a:latin typeface="Söhne"/>
              </a:rPr>
              <a:t>: </a:t>
            </a:r>
            <a:r>
              <a:rPr lang="sk-SK" b="0" i="0" dirty="0" err="1">
                <a:solidFill>
                  <a:schemeClr val="bg1"/>
                </a:solidFill>
                <a:effectLst/>
                <a:latin typeface="Söhne"/>
              </a:rPr>
              <a:t>Fotovoltické</a:t>
            </a:r>
            <a:r>
              <a:rPr lang="sk-SK" b="0" i="0" dirty="0">
                <a:solidFill>
                  <a:schemeClr val="bg1"/>
                </a:solidFill>
                <a:effectLst/>
                <a:latin typeface="Söhne"/>
              </a:rPr>
              <a:t> inštalácie musia spĺňať technické normy a predpisy, ktoré zabezpečujú bezpečnú prevádzku a spoľahlivosť systému. Tieto normy sú stanovené v spomínaných legislatívnych rámcoch.</a:t>
            </a:r>
          </a:p>
          <a:p>
            <a:pPr marL="0" indent="0" algn="l">
              <a:buNone/>
            </a:pPr>
            <a:endParaRPr lang="sk-SK" b="0" i="0" dirty="0">
              <a:solidFill>
                <a:srgbClr val="374151"/>
              </a:solidFill>
              <a:effectLst/>
              <a:latin typeface="Söhne"/>
            </a:endParaRPr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A1F6CDE-882E-8FE4-F893-00214ADF86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9155" y="3793357"/>
            <a:ext cx="3966083" cy="2639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690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5C284A-AC02-C797-0449-BCC5F609C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204" y="522514"/>
            <a:ext cx="8534400" cy="918546"/>
          </a:xfrm>
        </p:spPr>
        <p:txBody>
          <a:bodyPr/>
          <a:lstStyle/>
          <a:p>
            <a:r>
              <a:rPr lang="sk-SK" dirty="0"/>
              <a:t>Zdroje: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F6ADBB7-403C-1DDA-7673-AD8824329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897" y="1919859"/>
            <a:ext cx="8534400" cy="3615267"/>
          </a:xfrm>
        </p:spPr>
        <p:txBody>
          <a:bodyPr/>
          <a:lstStyle/>
          <a:p>
            <a:r>
              <a:rPr lang="sk-SK" i="0" u="sng" dirty="0">
                <a:solidFill>
                  <a:schemeClr val="bg1"/>
                </a:solidFill>
                <a:effectLst/>
                <a:latin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Zákon č. 309/2009 </a:t>
            </a:r>
            <a:r>
              <a:rPr lang="sk-SK" i="0" u="sng" dirty="0" err="1">
                <a:solidFill>
                  <a:schemeClr val="bg1"/>
                </a:solidFill>
                <a:effectLst/>
                <a:latin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Z.z</a:t>
            </a:r>
            <a:r>
              <a:rPr lang="sk-SK" i="0" u="sng" dirty="0">
                <a:solidFill>
                  <a:schemeClr val="bg1"/>
                </a:solidFill>
                <a:effectLst/>
                <a:latin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sk-SK" i="0" u="sng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 o podpore obnoviteľných zdrojov energie a vysokoúčinnej kombinovanej výroby </a:t>
            </a:r>
          </a:p>
          <a:p>
            <a:r>
              <a:rPr lang="sk-SK" b="0" i="0" u="sng" dirty="0">
                <a:solidFill>
                  <a:schemeClr val="bg1"/>
                </a:solidFill>
                <a:effectLst/>
                <a:latin typeface="Fira Sans" panose="020B0503050000020004" pitchFamily="34" charset="0"/>
              </a:rPr>
              <a:t>Zákon č. 251/2012 Z. z. o energetike a o zmene a doplnení niektorých zákonov v znení neskorších predpisov</a:t>
            </a:r>
            <a:endParaRPr lang="sk-SK" b="0" u="sng" dirty="0">
              <a:solidFill>
                <a:schemeClr val="bg1"/>
              </a:solidFill>
              <a:latin typeface="Open Sans" panose="020B0606030504020204" pitchFamily="34" charset="0"/>
            </a:endParaRPr>
          </a:p>
          <a:p>
            <a:r>
              <a:rPr lang="sk-SK" i="0" u="sng" dirty="0">
                <a:solidFill>
                  <a:schemeClr val="bg1"/>
                </a:solidFill>
                <a:effectLst/>
                <a:latin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https://www.sse.sk/</a:t>
            </a:r>
            <a:endParaRPr lang="sk-SK" i="0" u="sng" dirty="0">
              <a:solidFill>
                <a:schemeClr val="bg1"/>
              </a:solidFill>
              <a:effectLst/>
              <a:latin typeface="Open Sans" panose="020B0606030504020204" pitchFamily="34" charset="0"/>
            </a:endParaRPr>
          </a:p>
          <a:p>
            <a:r>
              <a:rPr lang="pt-BR" b="0" i="0" u="sng" dirty="0">
                <a:solidFill>
                  <a:schemeClr val="bg1"/>
                </a:solidFill>
                <a:effectLst/>
                <a:latin typeface="Söhne"/>
              </a:rPr>
              <a:t>Decreto-Lei n.º 162/2019 (zák</a:t>
            </a:r>
            <a:r>
              <a:rPr lang="sk-SK" b="0" i="0" u="sng" dirty="0">
                <a:solidFill>
                  <a:schemeClr val="bg1"/>
                </a:solidFill>
                <a:effectLst/>
                <a:latin typeface="Söhne"/>
              </a:rPr>
              <a:t>on</a:t>
            </a:r>
            <a:r>
              <a:rPr lang="pt-BR" b="0" i="0" u="sng" dirty="0">
                <a:solidFill>
                  <a:schemeClr val="bg1"/>
                </a:solidFill>
                <a:effectLst/>
                <a:latin typeface="Söhne"/>
              </a:rPr>
              <a:t> č. 162/2019)</a:t>
            </a:r>
            <a:endParaRPr lang="sk-SK" b="0" i="0" u="sng" dirty="0">
              <a:solidFill>
                <a:schemeClr val="bg1"/>
              </a:solidFill>
              <a:effectLst/>
              <a:latin typeface="Söhne"/>
            </a:endParaRPr>
          </a:p>
          <a:p>
            <a:r>
              <a:rPr lang="sk-SK" b="0" i="0" u="sng" dirty="0">
                <a:solidFill>
                  <a:schemeClr val="bg1"/>
                </a:solidFill>
                <a:effectLst/>
                <a:latin typeface="Söhne"/>
              </a:rPr>
              <a:t>https://www.energie-portal.sk/</a:t>
            </a:r>
          </a:p>
          <a:p>
            <a:endParaRPr lang="sk-SK" i="0" u="sng" dirty="0">
              <a:solidFill>
                <a:srgbClr val="0E1A2D"/>
              </a:solidFill>
              <a:effectLst/>
              <a:latin typeface="Open Sans" panose="020B0606030504020204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87669047"/>
      </p:ext>
    </p:extLst>
  </p:cSld>
  <p:clrMapOvr>
    <a:masterClrMapping/>
  </p:clrMapOvr>
</p:sld>
</file>

<file path=ppt/theme/theme1.xml><?xml version="1.0" encoding="utf-8"?>
<a:theme xmlns:a="http://schemas.openxmlformats.org/drawingml/2006/main" name="Výsek">
  <a:themeElements>
    <a:clrScheme name="Výse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Výse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ýse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Výsek</Template>
  <TotalTime>1445</TotalTime>
  <Words>486</Words>
  <Application>Microsoft Office PowerPoint</Application>
  <PresentationFormat>Širokouhlá</PresentationFormat>
  <Paragraphs>34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5" baseType="lpstr">
      <vt:lpstr>Century Gothic</vt:lpstr>
      <vt:lpstr>Fira Sans</vt:lpstr>
      <vt:lpstr>Open Sans</vt:lpstr>
      <vt:lpstr>Rajdhani Medium</vt:lpstr>
      <vt:lpstr>Rajdhani Regular</vt:lpstr>
      <vt:lpstr>Söhne</vt:lpstr>
      <vt:lpstr>Wingdings 3</vt:lpstr>
      <vt:lpstr>Výsek</vt:lpstr>
      <vt:lpstr>Právne hľadiská pri realizácii fotovoltických zariadení a ich  pripojenia do siete </vt:lpstr>
      <vt:lpstr>Legislatívny rámec pre fotovoltiku na Slovensku  </vt:lpstr>
      <vt:lpstr>Podmienky Inštalácie fotovoltických zariadení na slovensku</vt:lpstr>
      <vt:lpstr>Malý a lokálny zdroj</vt:lpstr>
      <vt:lpstr>Legislatíva pre fotovoltiku v portugalsku</vt:lpstr>
      <vt:lpstr>Podmienky Inštalácie fotovoltických zariadení v portugalsku</vt:lpstr>
      <vt:lpstr>Zdroje: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Právne hľadiská pri realizácii fotovoltických zariadení a ich  pripojenia do siete</dc:title>
  <dc:creator>Breznan</dc:creator>
  <cp:lastModifiedBy>Gabriel Kovács</cp:lastModifiedBy>
  <cp:revision>4</cp:revision>
  <dcterms:created xsi:type="dcterms:W3CDTF">2023-10-26T04:32:50Z</dcterms:created>
  <dcterms:modified xsi:type="dcterms:W3CDTF">2023-11-08T19:37:50Z</dcterms:modified>
</cp:coreProperties>
</file>