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D0CC7-A663-82FD-9ABC-6895799F6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559A1C-AF0D-0987-2B80-EB7A5EC07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9ED9C63-3668-C617-C7FB-8E476CF3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C99E65-458B-60A2-6DC3-BD6CF863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F21E82A-F3CB-4757-9527-A335BF1D5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86BE3-8822-452E-9692-2FE35CCF38E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2433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CFBB4-D436-C569-99E7-E827E294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9B4F08E-0DB5-199E-502E-2D8FECE53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2242108-CBF7-CA59-E67A-910AFD562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FE37D7E-EBAB-3537-0842-ACBBF9FF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407536-C788-00A0-858F-717E7EA1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FEBA1-DB11-4F0B-86C9-CFC65C85FDB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3254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1419B17-A14D-DD96-E925-B66B58877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863B02E-45BE-C291-AF82-E50C5BEB3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8DBECD9-58BA-B675-AE3C-5314C7FA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A6AFAE2-79AD-DFDE-1AED-BD505E22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8B076A3-80D6-0FFE-8F02-563F3593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3D19D-74B9-449C-B989-1ECD2923EE0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14980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47A47B3-53D9-5F59-6F6E-1C08A326DA0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F83C226-C6F5-9F69-ED26-C4B09437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2908964-5A10-6D7C-8BF3-871614A5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E52A93F-F329-52BB-B3AE-E328A9EF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F453C8-BA27-4693-AC6C-C96B42E1FE9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7065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17057-6F17-1539-8A98-378C83C2E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A57950-972D-63BC-D750-9552CA92E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D428E94-2BC3-B159-02F3-802EA760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61E121-C491-E87D-F1CC-01944BED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76E6B65-AF6C-F3B8-D862-0BB78F5E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A1DEA-238C-4075-9795-759E8D9D4D2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4038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4BE77-1DCA-B563-1F3D-9A027157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38CC7E-6DB1-5C41-F55B-8957DF3CD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B85B1A8-FB4E-2FEE-47C4-C862D608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5D4C2E-97B9-1DD6-6DE3-02F1FDB4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C570A7-D190-8764-0A46-836A059D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DD965-EF36-4A89-98B2-2F474CAA720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926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256FD-B20E-3E61-8FFE-C60A84978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3B54C1-8D24-7E1F-6119-0A9DE5FFA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399DA41-46AE-872A-85D1-084EB8166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30BEE95-0F27-B422-B0F6-892627FB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7FAB90F-0800-8E4C-79FC-D92A5B4C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2B49724-D138-AD54-3EFF-F63901E2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8E607-0743-4375-A114-34337E59422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9863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99BB8-92C9-F1DB-5363-FDA0F838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A3E883-0C91-FDBF-8B5A-72D38AD9B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7E872EB-0A40-4D15-F929-1B2CD08BA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8C214F-BF40-3D77-0B15-43433ACF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43F2CDE-42B6-0B97-649A-04198019A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CB80ADE-8BB5-C516-7CFA-801A6211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457280E-9A5D-2827-A17E-0F11E92F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B53D29A-2204-34EB-5B49-1DC04E9C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397E6-C306-44DE-AEEA-8459BE246BB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5621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CE5B6-C475-AA01-A94C-DC54E3BC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6C55030-4431-6F26-9A3F-3854F9EC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3E9FADE-EE65-7D51-A02B-A798EFA1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11E3487-658C-C4C5-6FAD-552FD5BB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27D7-3F2C-4DFA-BCC6-EF819989A70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5289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B14FA67-8670-B68F-8579-EFDC5117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6F3701A-1EE8-3F5D-130F-AC327A10B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1FBFBAD-5A43-B874-090F-645AA41A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E2AFC-6178-4BC6-B87C-9938B8243F7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9172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A5702-1D5E-012F-A00B-06CF9E2F7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A365B3-B99C-5AB7-1D08-30EE88D29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FBF023-F63E-0C12-662A-DDCC6E63D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7B6F0DD-E144-9C8C-B3F6-008F0DA7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1DE8088-97C4-88BE-8040-E76D2935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11C5F31-1432-92F7-EC5E-DB7B76E9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FAE03-9CB4-4667-8B95-6D71AE4E162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5683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05A7C-F30E-7BA3-1543-4EDC4D1F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BEAC0C5-425A-35B9-8477-36D2ECE96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FFA075-92F4-9693-AF95-8774C670A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BADF4BB-A071-0079-EDC2-09CA044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1640A13-F881-50FA-5FF0-676F85765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9540A64-1C67-AC0B-F2EF-A9F695FB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4B409-066E-410A-8361-D5C3F0D189E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0191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71F8F81-B405-C96C-73D1-94171021F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27402D6-FB61-31DD-18C5-48EC8B532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006FF5C-1293-7314-1F9A-1B4534DCBC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sk-SK" altLang="sk-SK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50526C1D-0CB6-2AF5-6A4F-CFA466F73E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sk-SK" altLang="sk-SK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C2E59B2F-762A-FE25-AD7D-3403851708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1149575-60E5-4B8B-A1C9-E794894CC8E8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acovnestaze.sk/vzory-dokumentov/zmluva-pre-stazistu" TargetMode="External"/><Relationship Id="rId13" Type="http://schemas.openxmlformats.org/officeDocument/2006/relationships/hyperlink" Target="https://www.eures.sk/zivotne-a-pracovne-podmienky-v-portugalsku/" TargetMode="External"/><Relationship Id="rId3" Type="http://schemas.openxmlformats.org/officeDocument/2006/relationships/hyperlink" Target="https://www.minedu.sk/data/files/6546_metod_material-komunikacne-postupy-pre-podporu-rozhodovania-o-povolani-odb_vzdel.pdf" TargetMode="External"/><Relationship Id="rId7" Type="http://schemas.openxmlformats.org/officeDocument/2006/relationships/hyperlink" Target="https://www.profesia.sk/kariera-v-kocke/vzory-dokumentov/vzor-dohody-o-brigadnickej-praci-studenta/" TargetMode="External"/><Relationship Id="rId12" Type="http://schemas.openxmlformats.org/officeDocument/2006/relationships/hyperlink" Target="https://expressoemprego.pt/carreiras/como-escrever-um-cv/2281" TargetMode="External"/><Relationship Id="rId2" Type="http://schemas.openxmlformats.org/officeDocument/2006/relationships/hyperlink" Target="https://www.jazykovevzdelavanie.sk/2021/02/jazykova-komunikacia-v-slovenc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ivotopis-online.sk/editor/motivacny-list/" TargetMode="External"/><Relationship Id="rId11" Type="http://schemas.openxmlformats.org/officeDocument/2006/relationships/hyperlink" Target="https://expressoemprego.pt/carreiras/carta-de-apresentacao/2282" TargetMode="External"/><Relationship Id="rId5" Type="http://schemas.openxmlformats.org/officeDocument/2006/relationships/hyperlink" Target="https://www.zivotopis-online.sk/editor/zivotopis/" TargetMode="External"/><Relationship Id="rId15" Type="http://schemas.openxmlformats.org/officeDocument/2006/relationships/hyperlink" Target="https://medziludmi.sk/typy-komunikacie-jej-funkcia-a-vyznam/" TargetMode="External"/><Relationship Id="rId10" Type="http://schemas.openxmlformats.org/officeDocument/2006/relationships/hyperlink" Target="https://europa.eu/europass/eportfolio/screen/cv-editor?lang=sk" TargetMode="External"/><Relationship Id="rId4" Type="http://schemas.openxmlformats.org/officeDocument/2006/relationships/hyperlink" Target="https://www.dti.sk/data/files/file-1610955187-600539b400ce8.pdf" TargetMode="External"/><Relationship Id="rId9" Type="http://schemas.openxmlformats.org/officeDocument/2006/relationships/hyperlink" Target="https://rzovp.sk/wp-content/uploads/2022/07/Vzor-zmluva-o-dualnom-vzdelavani-odborny-vycvik-od-1.1.2022-.pdf" TargetMode="External"/><Relationship Id="rId14" Type="http://schemas.openxmlformats.org/officeDocument/2006/relationships/hyperlink" Target="https://www.prohuman.sk/pedagogika/komunikacia-vo-svete-edukaci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xpressoemprego.pt/carreiras/carta-de-apresentacao/2282" TargetMode="External"/><Relationship Id="rId3" Type="http://schemas.openxmlformats.org/officeDocument/2006/relationships/hyperlink" Target="https://www.zivotopis-online.sk/editor/motivacny-list/" TargetMode="External"/><Relationship Id="rId7" Type="http://schemas.openxmlformats.org/officeDocument/2006/relationships/hyperlink" Target="https://europa.eu/europass/eportfolio/screen/cv-editor?lang=sk" TargetMode="External"/><Relationship Id="rId2" Type="http://schemas.openxmlformats.org/officeDocument/2006/relationships/hyperlink" Target="https://www.zivotopis-online.sk/editor/zivotopi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zovp.sk/wp-content/uploads/2022/07/Vzor-zmluva-o-dualnom-vzdelavani-odborny-vycvik-od-1.1.2022-.pdf" TargetMode="External"/><Relationship Id="rId5" Type="http://schemas.openxmlformats.org/officeDocument/2006/relationships/hyperlink" Target="https://www.pracovnestaze.sk/vzory-dokumentov/zmluva-pre-stazistu" TargetMode="External"/><Relationship Id="rId4" Type="http://schemas.openxmlformats.org/officeDocument/2006/relationships/hyperlink" Target="https://www.profesia.sk/kariera-v-kocke/vzory-dokumentov/vzor-dohody-o-brigadnickej-praci-studenta/" TargetMode="External"/><Relationship Id="rId9" Type="http://schemas.openxmlformats.org/officeDocument/2006/relationships/hyperlink" Target="https://expressoemprego.pt/carreiras/como-escrever-um-cv/22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B6B0C88-DE76-9CA8-1E24-B8ABF930A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sk-SK" altLang="sk-SK" sz="4000"/>
            </a:br>
            <a:r>
              <a:rPr lang="sk-SK" altLang="sk-SK" sz="4000"/>
              <a:t>Spôsoby verbálnej (ústnej a písomnej) komunikácie medzi žiakmi a zamestnávateľmi firiem</a:t>
            </a:r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98195146-35EF-3506-F2F9-5036B292BC0D}"/>
              </a:ext>
            </a:extLst>
          </p:cNvPr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62200"/>
            <a:ext cx="41148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id="{A6499CFA-4640-E84C-FB42-83D4D04670CC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32013"/>
            <a:ext cx="3228975" cy="184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2" name="Picture 12">
            <a:extLst>
              <a:ext uri="{FF2B5EF4-FFF2-40B4-BE49-F238E27FC236}">
                <a16:creationId xmlns:a16="http://schemas.microsoft.com/office/drawing/2014/main" id="{86FE7F38-AFDF-6B5E-4B22-09548734F4CA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4267200"/>
            <a:ext cx="3609975" cy="1743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56BD9C6-0D87-135F-D936-4744CF057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sz="4000"/>
              <a:t>Zoznam použitých bibliografických odkazov: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1DBC6E7-F29F-C8B0-30E3-549E124A9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altLang="sk-SK" sz="1600" u="sng">
                <a:hlinkClick r:id="rId2"/>
              </a:rPr>
              <a:t>https://www.jazykovevzdelavanie.sk/2021/02/jazykova-komunikacia-v-slovencine/</a:t>
            </a:r>
            <a:endParaRPr lang="sk-SK" altLang="sk-SK" sz="1600" u="sng"/>
          </a:p>
          <a:p>
            <a:pPr>
              <a:lnSpc>
                <a:spcPct val="80000"/>
              </a:lnSpc>
            </a:pPr>
            <a:r>
              <a:rPr lang="sk-SK" altLang="sk-SK" sz="1600" u="sng">
                <a:hlinkClick r:id="rId3"/>
              </a:rPr>
              <a:t>https://www.minedu.sk/data/files/6546_metod_material-komunikacne-postupy-pre-podporu-rozhodovania-o-povolani-odb_vzdel.pdf</a:t>
            </a:r>
            <a:endParaRPr lang="sk-SK" altLang="sk-SK" sz="1600" u="sng"/>
          </a:p>
          <a:p>
            <a:pPr>
              <a:lnSpc>
                <a:spcPct val="80000"/>
              </a:lnSpc>
            </a:pPr>
            <a:r>
              <a:rPr lang="sk-SK" altLang="sk-SK" sz="1600" u="sng">
                <a:hlinkClick r:id="rId4"/>
              </a:rPr>
              <a:t>file-1610955187-600539b400ce8.pdf (dti.sk)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5"/>
              </a:rPr>
              <a:t>Editor | Životopis online (zivotopis-online.sk)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6"/>
              </a:rPr>
              <a:t>MOTIVAČNÝ LIST - Vytvorte si svoj motivačný list rýchlo a jednoducho (zivotopis-online.sk)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7"/>
              </a:rPr>
              <a:t>Vzor dohody o brigádnickej práci | Kariéra v kocke | PROFESIA.SK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8"/>
              </a:rPr>
              <a:t>☆ Zmluva pre stážistu | Pracovné stáže - získaj prax už počas školy (pracovnestaze.sk)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9"/>
              </a:rPr>
              <a:t>Microsoft Word - Vzor-zmluva-o-dualnom-vzdelavani-odborny-vycvik-od-1.1.2022-.docx (rzovp.sk)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10"/>
              </a:rPr>
              <a:t>https://europa.eu/europass/eportfolio/screen/cv-editor?lang=sk</a:t>
            </a:r>
            <a:endParaRPr lang="sk-SK" altLang="sk-SK" sz="1600"/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11"/>
              </a:rPr>
              <a:t>Motivačný list | Expresné zamestnanie (expressoemprego.pt)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12"/>
              </a:rPr>
              <a:t>Ako napísať životopis | Expresné zamestnanie (expressoemprego.pt)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13"/>
              </a:rPr>
              <a:t>Životné a pracovné podmienky v Portugalsku - EURES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14"/>
              </a:rPr>
              <a:t>Komunikácia vo svete edukácie | Prohuman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1600">
                <a:hlinkClick r:id="rId15"/>
              </a:rPr>
              <a:t>Typy komunikácie, jej funkcia a význam - Medzi ľuďmi (medziludmi.sk)</a:t>
            </a:r>
            <a:r>
              <a:rPr lang="sk-SK" altLang="sk-SK" sz="1600"/>
              <a:t> </a:t>
            </a:r>
          </a:p>
          <a:p>
            <a:pPr>
              <a:lnSpc>
                <a:spcPct val="80000"/>
              </a:lnSpc>
            </a:pPr>
            <a:endParaRPr lang="sk-SK" altLang="sk-SK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CACB04B4-BA83-00B0-F11B-57334546FE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62000"/>
            <a:ext cx="8458200" cy="5364163"/>
          </a:xfrm>
        </p:spPr>
        <p:txBody>
          <a:bodyPr/>
          <a:lstStyle/>
          <a:p>
            <a:r>
              <a:rPr lang="sk-SK" altLang="sk-SK" sz="2800"/>
              <a:t>Spôsoby verbálnej (ústnej a písomnej) komunikácie medzi žiakmi a zamestnávateľmi firiem</a:t>
            </a:r>
          </a:p>
          <a:p>
            <a:pPr algn="ctr">
              <a:buFontTx/>
              <a:buNone/>
            </a:pPr>
            <a:r>
              <a:rPr lang="sk-SK" altLang="sk-SK" sz="2800"/>
              <a:t>Vypracovala: Mgr. Natália Šamajová</a:t>
            </a:r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AF6DFE4B-3738-0DC6-29A3-D8146920432C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971800"/>
            <a:ext cx="5334000" cy="2851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5FC8391-3BB9-FF0D-6C4C-057C81DA0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sz="3600"/>
              <a:t>Teoretické východiská verbálnej komunikácie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9C5FE22-C561-B807-E514-2B4240DD5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k-SK" altLang="sk-SK" sz="2800" b="1"/>
              <a:t>Verbálna komunikácia</a:t>
            </a:r>
            <a:r>
              <a:rPr lang="sk-SK" altLang="sk-SK" sz="2800"/>
              <a:t> (z lat. verbum =slovo)</a:t>
            </a:r>
          </a:p>
          <a:p>
            <a:pPr>
              <a:lnSpc>
                <a:spcPct val="90000"/>
              </a:lnSpc>
            </a:pPr>
            <a:r>
              <a:rPr lang="sk-SK" altLang="sk-SK" sz="2800"/>
              <a:t>je komunikácia, ktorá </a:t>
            </a:r>
            <a:r>
              <a:rPr lang="sk-SK" altLang="sk-SK" sz="2800" b="1"/>
              <a:t>sa realizuje</a:t>
            </a:r>
            <a:r>
              <a:rPr lang="sk-SK" altLang="sk-SK" sz="2800"/>
              <a:t> </a:t>
            </a:r>
            <a:r>
              <a:rPr lang="sk-SK" altLang="sk-SK" sz="2800" b="1"/>
              <a:t>prostredníctvom slov v reči;</a:t>
            </a:r>
          </a:p>
          <a:p>
            <a:pPr>
              <a:lnSpc>
                <a:spcPct val="90000"/>
              </a:lnSpc>
            </a:pPr>
            <a:r>
              <a:rPr lang="sk-SK" altLang="sk-SK" sz="2800"/>
              <a:t>radí sa</a:t>
            </a:r>
            <a:r>
              <a:rPr lang="sk-SK" altLang="sk-SK" sz="2800" b="1"/>
              <a:t> k sociálnym kompetenciám, </a:t>
            </a:r>
            <a:r>
              <a:rPr lang="sk-SK" altLang="sk-SK" sz="2800"/>
              <a:t>kam zaraďujeme aj</a:t>
            </a:r>
            <a:r>
              <a:rPr lang="sk-SK" altLang="sk-SK" sz="2800" b="1"/>
              <a:t> schopnosť tímovej práce.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altLang="sk-SK" sz="1200" b="1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2800" b="1"/>
              <a:t>Dve podoby verbálnej komunikácie: </a:t>
            </a:r>
          </a:p>
          <a:p>
            <a:pPr>
              <a:lnSpc>
                <a:spcPct val="90000"/>
              </a:lnSpc>
            </a:pPr>
            <a:r>
              <a:rPr lang="sk-SK" altLang="sk-SK" sz="2800" b="1" i="1"/>
              <a:t>zvuková/ rečová – ústna </a:t>
            </a:r>
            <a:r>
              <a:rPr lang="sk-SK" altLang="sk-SK" sz="2800" i="1"/>
              <a:t>(realizuje sa</a:t>
            </a:r>
            <a:r>
              <a:rPr lang="sk-SK" altLang="sk-SK" sz="2800" b="1" i="1"/>
              <a:t> </a:t>
            </a:r>
            <a:r>
              <a:rPr lang="sk-SK" altLang="sk-SK" sz="2800" i="1"/>
              <a:t>prostredníctvom hovoreného slova)</a:t>
            </a:r>
            <a:endParaRPr lang="sk-SK" altLang="sk-SK" sz="2800" b="1" i="1"/>
          </a:p>
          <a:p>
            <a:pPr>
              <a:lnSpc>
                <a:spcPct val="90000"/>
              </a:lnSpc>
            </a:pPr>
            <a:r>
              <a:rPr lang="sk-SK" altLang="sk-SK" sz="2800" b="1" i="1"/>
              <a:t>grafická – písomná </a:t>
            </a:r>
            <a:r>
              <a:rPr lang="sk-SK" altLang="sk-SK" sz="2800" i="1"/>
              <a:t>(realizuje </a:t>
            </a:r>
            <a:r>
              <a:rPr lang="sk-SK" altLang="sk-SK" sz="2800"/>
              <a:t>sa písomným zaznamenávaním na papier)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0BBC285-7F83-C780-FABB-6BCA76AC4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sz="4000" i="1"/>
              <a:t>Druhy verbálnej komunikácie - ústnej komunikácie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57AD09C-3B88-D13F-13C5-2AF603800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sk-SK" altLang="sk-SK" sz="2800" u="sng"/>
              <a:t>Vo všeobecnosti možno sem zaradiť:</a:t>
            </a:r>
          </a:p>
          <a:p>
            <a:pPr marL="609600" indent="-609600"/>
            <a:r>
              <a:rPr lang="sk-SK" altLang="sk-SK" sz="2800" b="1"/>
              <a:t>dialóg/rozhovor </a:t>
            </a:r>
            <a:r>
              <a:rPr lang="sk-SK" altLang="sk-SK" sz="2800"/>
              <a:t>(osobný, telefonický)</a:t>
            </a:r>
            <a:endParaRPr lang="sk-SK" altLang="sk-SK" sz="2800" b="1"/>
          </a:p>
          <a:p>
            <a:pPr marL="609600" indent="-609600"/>
            <a:r>
              <a:rPr lang="sk-SK" altLang="sk-SK" sz="2800" b="1"/>
              <a:t>monológ</a:t>
            </a:r>
            <a:r>
              <a:rPr lang="sk-SK" altLang="sk-SK" sz="2800"/>
              <a:t> (samostatný prehovor osoby),</a:t>
            </a:r>
          </a:p>
          <a:p>
            <a:pPr marL="609600" indent="-609600"/>
            <a:r>
              <a:rPr lang="sk-SK" altLang="sk-SK" sz="2800" b="1"/>
              <a:t>diskusia</a:t>
            </a:r>
            <a:r>
              <a:rPr lang="sk-SK" altLang="sk-SK" sz="2800"/>
              <a:t> (predpokladá súhrn dialogických prejavov na istú tému/predmet nášho dialógu)</a:t>
            </a:r>
          </a:p>
          <a:p>
            <a:pPr marL="609600" indent="-609600"/>
            <a:r>
              <a:rPr lang="sk-SK" altLang="sk-SK" sz="2800" b="1"/>
              <a:t>debata</a:t>
            </a:r>
            <a:r>
              <a:rPr lang="sk-SK" altLang="sk-SK" sz="2800"/>
              <a:t> (je súhrn živých spontánnych dialogických prejavov na istú tému</a:t>
            </a:r>
            <a:r>
              <a:rPr lang="sk-SK" altLang="sk-SK"/>
              <a:t>)</a:t>
            </a:r>
          </a:p>
          <a:p>
            <a:pPr marL="609600" indent="-609600"/>
            <a:r>
              <a:rPr lang="sk-SK" altLang="sk-SK" sz="2800" b="1"/>
              <a:t>konzultácia/porada </a:t>
            </a:r>
            <a:r>
              <a:rPr lang="sk-SK" altLang="sk-SK" sz="2800"/>
              <a:t>(pýtanie sa na názor)</a:t>
            </a:r>
            <a:endParaRPr lang="sk-SK" altLang="sk-SK" sz="2800" b="1"/>
          </a:p>
          <a:p>
            <a:pPr marL="609600" indent="-609600"/>
            <a:endParaRPr lang="sk-SK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DF440D1-FE34-E502-C573-07BB5CECA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4000" i="1"/>
              <a:t>Druhy verbálnej komunikácie - písomnej komunikácie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344E107-3F81-42EA-C66C-B88F629C9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sk-SK" altLang="sk-SK" u="sng"/>
              <a:t>Vo všeobecnosti možno sem zaradiť:</a:t>
            </a:r>
          </a:p>
          <a:p>
            <a:pPr>
              <a:buFontTx/>
              <a:buChar char="-"/>
            </a:pPr>
            <a:r>
              <a:rPr lang="sk-SK" altLang="sk-SK" b="1"/>
              <a:t>list</a:t>
            </a:r>
            <a:r>
              <a:rPr lang="sk-SK" altLang="sk-SK"/>
              <a:t> (súkromný, úradný)</a:t>
            </a:r>
          </a:p>
          <a:p>
            <a:pPr>
              <a:buFontTx/>
              <a:buChar char="-"/>
            </a:pPr>
            <a:r>
              <a:rPr lang="sk-SK" altLang="sk-SK" b="1"/>
              <a:t>email </a:t>
            </a:r>
            <a:r>
              <a:rPr lang="sk-SK" altLang="sk-SK"/>
              <a:t>(elektronická správa)</a:t>
            </a:r>
          </a:p>
          <a:p>
            <a:pPr>
              <a:buFontTx/>
              <a:buChar char="-"/>
            </a:pPr>
            <a:r>
              <a:rPr lang="sk-SK" altLang="sk-SK" b="1"/>
              <a:t>zápis </a:t>
            </a:r>
            <a:r>
              <a:rPr lang="sk-SK" altLang="sk-SK"/>
              <a:t>(rukou písaný, resp. strojom, napr. poznámky)</a:t>
            </a:r>
          </a:p>
          <a:p>
            <a:pPr>
              <a:buFontTx/>
              <a:buChar char="-"/>
            </a:pPr>
            <a:r>
              <a:rPr lang="sk-SK" altLang="sk-SK" b="1"/>
              <a:t>pretlačený/elektronický formulár</a:t>
            </a:r>
          </a:p>
          <a:p>
            <a:pPr>
              <a:buFontTx/>
              <a:buChar char="-"/>
            </a:pPr>
            <a:r>
              <a:rPr lang="sk-SK" altLang="sk-SK" b="1"/>
              <a:t>pozvánka, správa</a:t>
            </a:r>
            <a:r>
              <a:rPr lang="sk-SK" altLang="sk-SK"/>
              <a:t> a pod.</a:t>
            </a:r>
          </a:p>
          <a:p>
            <a:pPr>
              <a:buFontTx/>
              <a:buChar char="-"/>
            </a:pPr>
            <a:endParaRPr lang="sk-SK" alt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3EAD5AB-1C70-BEF2-B675-8D15CB1DD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sz="3200" i="1"/>
              <a:t>Niektoré spôsoby</a:t>
            </a:r>
            <a:r>
              <a:rPr lang="sk-SK" altLang="sk-SK" sz="3200"/>
              <a:t> </a:t>
            </a:r>
            <a:r>
              <a:rPr lang="sk-SK" altLang="sk-SK" sz="3200" i="1"/>
              <a:t>verbálnej</a:t>
            </a:r>
            <a:r>
              <a:rPr lang="sk-SK" altLang="sk-SK" sz="3200"/>
              <a:t> </a:t>
            </a:r>
            <a:r>
              <a:rPr lang="sk-SK" altLang="sk-SK" sz="3200" i="1"/>
              <a:t>komunikácie medzi firmami a školami/žiakmi *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ACAA6E5-3303-6D81-8248-EABD40A2A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altLang="sk-SK" sz="2000" b="1" u="sng"/>
              <a:t>Ústna komunikácia a jej najčastejšie formy:</a:t>
            </a:r>
          </a:p>
          <a:p>
            <a:pPr>
              <a:lnSpc>
                <a:spcPct val="80000"/>
              </a:lnSpc>
            </a:pPr>
            <a:r>
              <a:rPr lang="sk-SK" altLang="sk-SK" sz="2000" b="1"/>
              <a:t>rozhovor/dialóg</a:t>
            </a:r>
            <a:r>
              <a:rPr lang="sk-SK" altLang="sk-SK" sz="2000"/>
              <a:t> (rôzne podoby dialógu: </a:t>
            </a:r>
            <a:r>
              <a:rPr lang="sk-SK" altLang="sk-SK" sz="2000" i="1"/>
              <a:t>osobný/neosobný, formálny/ neformálny...)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 b="1"/>
              <a:t>Formálny dialóg:</a:t>
            </a:r>
            <a:r>
              <a:rPr lang="sk-SK" altLang="sk-SK" sz="2000"/>
              <a:t> napr. exkurzia/návšteva zamestnanca školy vo firme (v rámci nadviazania spolupráce), v ktorej bude prebiehať praktické vyučovanie.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 b="1"/>
              <a:t>Neformálny dialóg:</a:t>
            </a:r>
            <a:r>
              <a:rPr lang="sk-SK" altLang="sk-SK" sz="2000"/>
              <a:t> napr. medzi školiacim zamestnancom firmy a žiakom). Obyčajne sa realizuje </a:t>
            </a:r>
            <a:r>
              <a:rPr lang="sk-SK" altLang="sk-SK" sz="2000" b="1"/>
              <a:t>diskusiou </a:t>
            </a:r>
            <a:r>
              <a:rPr lang="sk-SK" altLang="sk-SK" sz="2000"/>
              <a:t>firmy priamo so žiakmi/záujemcami o prácu - </a:t>
            </a:r>
            <a:r>
              <a:rPr lang="sk-SK" altLang="sk-SK" sz="2000" b="1"/>
              <a:t>metódou otázok a odpovedí.</a:t>
            </a:r>
          </a:p>
          <a:p>
            <a:pPr>
              <a:lnSpc>
                <a:spcPct val="80000"/>
              </a:lnSpc>
            </a:pPr>
            <a:r>
              <a:rPr lang="sk-SK" altLang="sk-SK" sz="2000" b="1"/>
              <a:t>monológ ako súčasť vysvetľovania </a:t>
            </a:r>
            <a:r>
              <a:rPr lang="sk-SK" altLang="sk-SK" sz="2000"/>
              <a:t>v školskom i v pracovnom/ firemnom prostredí – napr. </a:t>
            </a:r>
            <a:r>
              <a:rPr lang="sk-SK" altLang="sk-SK" sz="2000" b="1"/>
              <a:t>odborná prednáška, prezentácia činnosti firmy v škole</a:t>
            </a:r>
          </a:p>
          <a:p>
            <a:pPr>
              <a:lnSpc>
                <a:spcPct val="80000"/>
              </a:lnSpc>
            </a:pPr>
            <a:r>
              <a:rPr lang="sk-SK" altLang="sk-SK" sz="2000" b="1"/>
              <a:t>konzultácia/porada</a:t>
            </a:r>
            <a:r>
              <a:rPr lang="sk-SK" altLang="sk-SK" sz="2000"/>
              <a:t> (</a:t>
            </a:r>
            <a:r>
              <a:rPr lang="sk-SK" altLang="sk-SK" sz="2000" b="1"/>
              <a:t>pýtanie sa žiaka na názor</a:t>
            </a:r>
            <a:r>
              <a:rPr lang="sk-SK" altLang="sk-SK" sz="2000"/>
              <a:t> napr. učiteľa/školiaceho pracovníka k zadanej pracovnej úlohe)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600" b="1"/>
              <a:t>*</a:t>
            </a:r>
            <a:r>
              <a:rPr lang="sk-SK" altLang="sk-SK" sz="1400"/>
              <a:t>Uvedené spôsoby verbálnej komunikácie sú výsledkom môjho pozorovania realizovaného počas zahraničnej pracovnej cesty v Portugalsku v rámci výmenného programu Erasmus +</a:t>
            </a:r>
            <a:endParaRPr lang="sk-SK" altLang="sk-SK" sz="1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F677232-1CC9-6F66-25A5-0C3579EF3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k-SK" altLang="sk-SK" sz="3200" i="1"/>
              <a:t>Niektoré spôsoby verbálnej</a:t>
            </a:r>
            <a:r>
              <a:rPr lang="sk-SK" altLang="sk-SK" sz="3200"/>
              <a:t> </a:t>
            </a:r>
            <a:r>
              <a:rPr lang="sk-SK" altLang="sk-SK" sz="3200" i="1"/>
              <a:t>komunikácie medzi firmami a školami/žiakmi *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FB4C109-AFBA-0D01-F871-C94045D5F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k-SK" altLang="sk-SK" sz="2400" b="1" u="sng"/>
              <a:t>Písomná komunikácia a jej časté formy:</a:t>
            </a:r>
          </a:p>
          <a:p>
            <a:pPr>
              <a:lnSpc>
                <a:spcPct val="90000"/>
              </a:lnSpc>
            </a:pPr>
            <a:r>
              <a:rPr lang="sk-SK" altLang="sk-SK" sz="2400" b="1"/>
              <a:t>písomná/elektronická správa, e-mail (</a:t>
            </a:r>
            <a:r>
              <a:rPr lang="sk-SK" altLang="sk-SK" sz="2400"/>
              <a:t>medzi zamestnávateľom a školou resp. žiakom/-mi),</a:t>
            </a:r>
          </a:p>
          <a:p>
            <a:pPr>
              <a:lnSpc>
                <a:spcPct val="90000"/>
              </a:lnSpc>
            </a:pPr>
            <a:r>
              <a:rPr lang="sk-SK" altLang="sk-SK" sz="2400" b="1"/>
              <a:t>pretlačený/elektronický formulár</a:t>
            </a:r>
            <a:r>
              <a:rPr lang="sk-SK" altLang="sk-SK" sz="2400"/>
              <a:t> (napr. zmluva o duálnom vzdelávaní, stáži...)</a:t>
            </a:r>
            <a:endParaRPr lang="sk-SK" altLang="sk-SK" sz="2400" b="1"/>
          </a:p>
          <a:p>
            <a:pPr>
              <a:lnSpc>
                <a:spcPct val="90000"/>
              </a:lnSpc>
            </a:pPr>
            <a:r>
              <a:rPr lang="sk-SK" altLang="sk-SK" sz="2400" b="1"/>
              <a:t>elektronický/tlačený prospekt/propagačný materiál</a:t>
            </a:r>
            <a:r>
              <a:rPr lang="sk-SK" altLang="sk-SK" sz="2400"/>
              <a:t> o konkrétnej odbornej profesii firmy. </a:t>
            </a:r>
            <a:r>
              <a:rPr lang="sk-SK" altLang="sk-SK" sz="2400" b="1"/>
              <a:t>Častá je elektronická realizácia</a:t>
            </a:r>
            <a:r>
              <a:rPr lang="sk-SK" altLang="sk-SK" sz="2400"/>
              <a:t> propagačných materiálov firiem cez sociálne siete (napr. Facebook, Instagram) </a:t>
            </a:r>
          </a:p>
          <a:p>
            <a:pPr>
              <a:lnSpc>
                <a:spcPct val="90000"/>
              </a:lnSpc>
            </a:pPr>
            <a:r>
              <a:rPr lang="sk-SK" altLang="sk-SK" sz="2400"/>
              <a:t>Ďalšie písomné dokumenty: </a:t>
            </a:r>
            <a:r>
              <a:rPr lang="sk-SK" altLang="sk-SK" sz="2400" b="1"/>
              <a:t>životopis, motivačný/ sprievodný list</a:t>
            </a:r>
            <a:r>
              <a:rPr lang="sk-SK" altLang="sk-SK" sz="2400"/>
              <a:t> adresovaný spolupracujúcej firme.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sk-SK" sz="1400" b="1"/>
              <a:t>*</a:t>
            </a:r>
            <a:r>
              <a:rPr lang="sk-SK" altLang="sk-SK" sz="1400"/>
              <a:t>Uvedené spôsoby verbálnej komunikácie sú výsledkom môjho pozorovania realizovaného počas zahraničnej pracovnej cesty v Portugalsku v rámci výmenného programu Erasmus +</a:t>
            </a:r>
            <a:endParaRPr lang="sk-SK" altLang="sk-SK" sz="1400" b="1"/>
          </a:p>
          <a:p>
            <a:pPr>
              <a:lnSpc>
                <a:spcPct val="90000"/>
              </a:lnSpc>
            </a:pPr>
            <a:endParaRPr lang="sk-SK" altLang="sk-SK" sz="1400"/>
          </a:p>
          <a:p>
            <a:pPr>
              <a:lnSpc>
                <a:spcPct val="90000"/>
              </a:lnSpc>
            </a:pPr>
            <a:endParaRPr lang="sk-SK" altLang="sk-SK" sz="2400"/>
          </a:p>
          <a:p>
            <a:pPr>
              <a:lnSpc>
                <a:spcPct val="90000"/>
              </a:lnSpc>
              <a:buFontTx/>
              <a:buNone/>
            </a:pPr>
            <a:endParaRPr lang="sk-SK" altLang="sk-SK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DC1BBE0-DA6B-BADD-EB26-5DF7AA535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sz="3200" i="1"/>
              <a:t>Ukážka písomnej verbálnej komunikácie v slovenskom jazyku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EFC7B08-CE13-3738-921A-DC46098B2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altLang="sk-SK" sz="1400" b="1" u="sng"/>
              <a:t>MOTIVAČNÝ LIST – VZOR OBSAHU TEXTU:</a:t>
            </a:r>
          </a:p>
          <a:p>
            <a:pPr>
              <a:lnSpc>
                <a:spcPct val="80000"/>
              </a:lnSpc>
            </a:pPr>
            <a:endParaRPr lang="sk-SK" altLang="sk-SK" sz="1400"/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400"/>
              <a:t>       Vážený pán / vážená pani,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400"/>
              <a:t>       s veľkým záujmom som sa dozvedel / dozvedela o práci, ktorú ponúkate v spoločnosti [názov spoločnosti]. Som presvedčený / presvedčená, že som vhodný / vhodná kandidát / kandidátka na túto pozíciu a rád / rada by som vám predstavil / predstavila svoje skúsenosti a záujem o túto pozíciu.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400"/>
              <a:t>       Som absolventom / absolventkou [názov univerzity] a mám [počet rokov] ročnú skúsenosť v oblasti [oblasť, kde ste získali skúsenosti]. Vďaka tomu som získal / získala cenné skúsenosti v oblasti [určitá oblasť], ktoré by som rád / rada využil / využila v práci pre vašu spoločnosť.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400"/>
              <a:t>       Mojou hlavnou motiváciou pre túto prácu je vaša renomovaná spoločnosť a jej zameranie na [určitý obor]. Som veľmi nadšený / nadšená z vašich projektov v tejto oblasti a vidím príležitosť pre môj prínos. Som taktiež veľmi motivovaný / motivovaná pracovať pre vašu spoločnosť, pretože sa zameriavate na [určitú hodnotu], ktorá je pre mňa dôležitá.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400"/>
              <a:t>       Verím, že moje skúsenosti a záujem o túto pozíciu by boli prínosom pre vašu spoločnosť a že by som mohol / mohla prispieť k vašim cieľom a úspechom. Som pripravený / pripravená na výzvy, ktoré táto pozícia prináša, a som si istý / istá, že môžem dosiahnuť vynikajúce výsledky.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400"/>
              <a:t>       S pozdravom,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1200"/>
              <a:t>        [Vaše meno]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2CF41D4-E107-9AF6-E32B-4818E969E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sz="3200" i="1"/>
              <a:t>Ukážka obsahovej stránky písomnej verbálnej komunikácie v slovenskom jazyku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34D169E-D5A1-DDF1-6ECE-C4331168F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altLang="sk-SK" sz="2000" b="1" u="sng"/>
              <a:t>VZOR TEXTU SPRIEVODNÉHO LISTU OBSAHUJE: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altLang="sk-SK" sz="2000" b="1" u="sng"/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/>
              <a:t>     Vážený [Meno príjemcu],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/>
              <a:t>     Odpovedám na Váš inzerát v novinách z 10. januára s ponukou voľného pracovného miesta obchodného zástupcu. Zasielam Vám tento motivačný list, pretože som presvedčený, že mám Vašej firme čo ponúknuť, hlavne vďaka piatim rokom obchodných skúseností.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/>
              <a:t>     Tu sú niektoré moje konkrétne úspechy: [vypísanie úspechov].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/>
              <a:t>     Potrebujete takú osobu? Ak áno, teším sa na ďalšie rokovania.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/>
              <a:t>     V prílohe posielam mimo tohto motivačného listu k nahliadnutiu ešte aj svoj štruktúrovaný životopis. </a:t>
            </a:r>
            <a:r>
              <a:rPr lang="sk-SK" altLang="sk-SK" sz="2000" b="1"/>
              <a:t> </a:t>
            </a:r>
            <a:r>
              <a:rPr lang="sk-SK" altLang="sk-SK" sz="2000"/>
              <a:t>Teším sa na skorú odpoveď.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altLang="sk-SK" sz="2000"/>
              <a:t>     S pozdravom</a:t>
            </a:r>
            <a:br>
              <a:rPr lang="sk-SK" altLang="sk-SK" sz="2000"/>
            </a:br>
            <a:r>
              <a:rPr lang="sk-SK" altLang="sk-SK" sz="2000"/>
              <a:t>[Vaše meno]</a:t>
            </a:r>
            <a:br>
              <a:rPr lang="sk-SK" altLang="sk-SK" sz="2000"/>
            </a:br>
            <a:r>
              <a:rPr lang="sk-SK" altLang="sk-SK" sz="2000"/>
              <a:t>Príloha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4F8A9FF-9D5F-CC61-5366-8AE59352D72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8229600" cy="1096962"/>
          </a:xfrm>
        </p:spPr>
        <p:txBody>
          <a:bodyPr/>
          <a:lstStyle/>
          <a:p>
            <a:pPr algn="l"/>
            <a:r>
              <a:rPr lang="sk-SK" altLang="sk-SK" sz="2800"/>
              <a:t>Ďalšie vzory písomných dokumentov (informácií o nich) uvádzame v internetových odkazoch:</a:t>
            </a:r>
            <a:br>
              <a:rPr lang="sk-SK" altLang="sk-SK" sz="2800"/>
            </a:br>
            <a:endParaRPr lang="sk-SK" altLang="sk-SK" sz="28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E0D7606-8C27-FE9A-6D38-61EB4FE4017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95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sk-SK" altLang="sk-SK" sz="1400"/>
              <a:t>V slovenskom jazyku:</a:t>
            </a:r>
          </a:p>
          <a:p>
            <a:r>
              <a:rPr lang="sk-SK" altLang="sk-SK" sz="1600">
                <a:hlinkClick r:id="rId2"/>
              </a:rPr>
              <a:t>Editor | Životopis online (zivotopis-online.sk)</a:t>
            </a:r>
            <a:r>
              <a:rPr lang="sk-SK" altLang="sk-SK" sz="2800"/>
              <a:t> </a:t>
            </a:r>
          </a:p>
          <a:p>
            <a:r>
              <a:rPr lang="sk-SK" altLang="sk-SK" sz="1600">
                <a:hlinkClick r:id="rId3"/>
              </a:rPr>
              <a:t>MOTIVAČNÝ LIST - Vytvorte si svoj motivačný list rýchlo a jednoducho (zivotopis-online.sk)</a:t>
            </a:r>
            <a:r>
              <a:rPr lang="sk-SK" altLang="sk-SK" sz="1600"/>
              <a:t> </a:t>
            </a:r>
          </a:p>
          <a:p>
            <a:r>
              <a:rPr lang="sk-SK" altLang="sk-SK" sz="1800">
                <a:hlinkClick r:id="rId4"/>
              </a:rPr>
              <a:t>Vzor dohody o brigádnickej práci | Kariéra v kocke | PROFESIA.SK</a:t>
            </a:r>
            <a:r>
              <a:rPr lang="sk-SK" altLang="sk-SK" sz="1800"/>
              <a:t> </a:t>
            </a:r>
          </a:p>
          <a:p>
            <a:r>
              <a:rPr lang="sk-SK" altLang="sk-SK" sz="1800">
                <a:hlinkClick r:id="rId5"/>
              </a:rPr>
              <a:t>☆ Zmluva pre stážistu | Pracovné stáže - získaj prax už počas školy (pracovnestaze.sk)</a:t>
            </a:r>
            <a:r>
              <a:rPr lang="sk-SK" altLang="sk-SK" sz="1800"/>
              <a:t> </a:t>
            </a:r>
          </a:p>
          <a:p>
            <a:r>
              <a:rPr lang="sk-SK" altLang="sk-SK" sz="1800">
                <a:hlinkClick r:id="rId6"/>
              </a:rPr>
              <a:t>Microsoft Word - Vzor-zmluva-o-dualnom-vzdelavani-odborny-vycvik-od-1.1.2022-.docx (rzovp.sk)</a:t>
            </a:r>
            <a:r>
              <a:rPr lang="sk-SK" altLang="sk-SK" sz="1800"/>
              <a:t> </a:t>
            </a:r>
          </a:p>
          <a:p>
            <a:r>
              <a:rPr lang="sk-SK" altLang="sk-SK" sz="1800">
                <a:hlinkClick r:id="rId7"/>
              </a:rPr>
              <a:t>https://europa.eu/europass/eportfolio/screen/cv-editor?lang=sk</a:t>
            </a:r>
            <a:endParaRPr lang="sk-SK" altLang="sk-SK" sz="1800"/>
          </a:p>
          <a:p>
            <a:pPr>
              <a:buFontTx/>
              <a:buNone/>
            </a:pPr>
            <a:r>
              <a:rPr lang="sk-SK" altLang="sk-SK" sz="2800"/>
              <a:t> </a:t>
            </a:r>
            <a:r>
              <a:rPr lang="sk-SK" altLang="sk-SK" sz="1800"/>
              <a:t>v portugalskom jazyku:</a:t>
            </a:r>
          </a:p>
          <a:p>
            <a:r>
              <a:rPr lang="sk-SK" altLang="sk-SK" sz="1800">
                <a:hlinkClick r:id="rId8"/>
              </a:rPr>
              <a:t>Motivačný list | Expresné zamestnanie (expressoemprego.pt)</a:t>
            </a:r>
            <a:r>
              <a:rPr lang="sk-SK" altLang="sk-SK" sz="1800"/>
              <a:t> </a:t>
            </a:r>
          </a:p>
          <a:p>
            <a:r>
              <a:rPr lang="sk-SK" altLang="sk-SK" sz="1800">
                <a:hlinkClick r:id="rId9"/>
              </a:rPr>
              <a:t>Ako napísať životopis | Expresné zamestnanie (expressoemprego.pt)</a:t>
            </a:r>
            <a:r>
              <a:rPr lang="sk-SK" altLang="sk-SK" sz="1800"/>
              <a:t> </a:t>
            </a:r>
          </a:p>
          <a:p>
            <a:endParaRPr lang="sk-SK" altLang="sk-SK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Predvolený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1164</Words>
  <Application>Microsoft Office PowerPoint</Application>
  <PresentationFormat>Prezentácia na obrazovke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Arial</vt:lpstr>
      <vt:lpstr>Predvolený návrh</vt:lpstr>
      <vt:lpstr> Spôsoby verbálnej (ústnej a písomnej) komunikácie medzi žiakmi a zamestnávateľmi firiem</vt:lpstr>
      <vt:lpstr>Teoretické východiská verbálnej komunikácie</vt:lpstr>
      <vt:lpstr>Druhy verbálnej komunikácie - ústnej komunikácie</vt:lpstr>
      <vt:lpstr>Druhy verbálnej komunikácie - písomnej komunikácie</vt:lpstr>
      <vt:lpstr>Niektoré spôsoby verbálnej komunikácie medzi firmami a školami/žiakmi *</vt:lpstr>
      <vt:lpstr>Niektoré spôsoby verbálnej komunikácie medzi firmami a školami/žiakmi *</vt:lpstr>
      <vt:lpstr>Ukážka písomnej verbálnej komunikácie v slovenskom jazyku</vt:lpstr>
      <vt:lpstr>Ukážka obsahovej stránky písomnej verbálnej komunikácie v slovenskom jazyku</vt:lpstr>
      <vt:lpstr>Ďalšie vzory písomných dokumentov (informácií o nich) uvádzame v internetových odkazoch: </vt:lpstr>
      <vt:lpstr>Zoznam použitých bibliografických odkazov: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Natália Šamajova</dc:creator>
  <cp:lastModifiedBy>Gabriel Kovács</cp:lastModifiedBy>
  <cp:revision>63</cp:revision>
  <cp:lastPrinted>1601-01-01T00:00:00Z</cp:lastPrinted>
  <dcterms:created xsi:type="dcterms:W3CDTF">2023-10-22T13:40:08Z</dcterms:created>
  <dcterms:modified xsi:type="dcterms:W3CDTF">2023-11-08T19:40:02Z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