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1" r:id="rId4"/>
    <p:sldId id="257" r:id="rId5"/>
    <p:sldId id="258" r:id="rId6"/>
    <p:sldId id="266" r:id="rId7"/>
    <p:sldId id="259" r:id="rId8"/>
    <p:sldId id="260" r:id="rId9"/>
    <p:sldId id="263" r:id="rId10"/>
    <p:sldId id="264"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Kliknutím upravte štýl predlohy nadpisu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43525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03227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B3E563-AE65-4CFE-9377-FBBA4A47189C}"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2057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Kliknutím upravte štýl predlohy nadpisu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4C46683C-A337-4C7F-875B-0B9D0118BDA6}" type="datetimeFigureOut">
              <a:rPr lang="sk-SK" smtClean="0"/>
              <a:t>8. 11. 2023</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86627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4C46683C-A337-4C7F-875B-0B9D0118BDA6}" type="datetimeFigureOut">
              <a:rPr lang="sk-SK" smtClean="0"/>
              <a:t>8. 11. 2023</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B3E563-AE65-4CFE-9377-FBBA4A47189C}"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8880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4C46683C-A337-4C7F-875B-0B9D0118BDA6}" type="datetimeFigureOut">
              <a:rPr lang="sk-SK" smtClean="0"/>
              <a:t>8. 11. 2023</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666335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55283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61167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Kliknutím upravte štýl predlohy nadpisu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46474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4C46683C-A337-4C7F-875B-0B9D0118BDA6}" type="datetimeFigureOut">
              <a:rPr lang="sk-SK" smtClean="0"/>
              <a:t>8. 11. 2023</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297428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4C46683C-A337-4C7F-875B-0B9D0118BDA6}" type="datetimeFigureOut">
              <a:rPr lang="sk-SK" smtClean="0"/>
              <a:t>8. 11. 2023</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2478054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C46683C-A337-4C7F-875B-0B9D0118BDA6}" type="datetimeFigureOut">
              <a:rPr lang="sk-SK" smtClean="0"/>
              <a:t>8. 11. 2023</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01764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4C46683C-A337-4C7F-875B-0B9D0118BDA6}" type="datetimeFigureOut">
              <a:rPr lang="sk-SK" smtClean="0"/>
              <a:t>8. 11. 2023</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54307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6683C-A337-4C7F-875B-0B9D0118BDA6}" type="datetimeFigureOut">
              <a:rPr lang="sk-SK" smtClean="0"/>
              <a:t>8. 11. 2023</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390980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Kliknutím upravte štýl predlohy nadpisu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4C46683C-A337-4C7F-875B-0B9D0118BDA6}" type="datetimeFigureOut">
              <a:rPr lang="sk-SK" smtClean="0"/>
              <a:t>8. 11. 2023</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119992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4C46683C-A337-4C7F-875B-0B9D0118BDA6}" type="datetimeFigureOut">
              <a:rPr lang="sk-SK" smtClean="0"/>
              <a:t>8. 11. 2023</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B3E563-AE65-4CFE-9377-FBBA4A47189C}" type="slidenum">
              <a:rPr lang="sk-SK" smtClean="0"/>
              <a:t>‹#›</a:t>
            </a:fld>
            <a:endParaRPr lang="sk-SK"/>
          </a:p>
        </p:txBody>
      </p:sp>
    </p:spTree>
    <p:extLst>
      <p:ext uri="{BB962C8B-B14F-4D97-AF65-F5344CB8AC3E}">
        <p14:creationId xmlns:p14="http://schemas.microsoft.com/office/powerpoint/2010/main" val="420075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C46683C-A337-4C7F-875B-0B9D0118BDA6}" type="datetimeFigureOut">
              <a:rPr lang="sk-SK" smtClean="0"/>
              <a:t>8. 11. 2023</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B3E563-AE65-4CFE-9377-FBBA4A47189C}" type="slidenum">
              <a:rPr lang="sk-SK" smtClean="0"/>
              <a:t>‹#›</a:t>
            </a:fld>
            <a:endParaRPr lang="sk-SK"/>
          </a:p>
        </p:txBody>
      </p:sp>
    </p:spTree>
    <p:extLst>
      <p:ext uri="{BB962C8B-B14F-4D97-AF65-F5344CB8AC3E}">
        <p14:creationId xmlns:p14="http://schemas.microsoft.com/office/powerpoint/2010/main" val="2343809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z.sk/sk/projekty/regiony-eu/PT" TargetMode="External"/><Relationship Id="rId2" Type="http://schemas.openxmlformats.org/officeDocument/2006/relationships/hyperlink" Target="https://www.eca.europa.eu/sites/cc/Lists/CCDocuments/CC_AUDIT_COMPENDIUM/CC-AUDIT_COMPENDIUM_SK.pdf" TargetMode="External"/><Relationship Id="rId1" Type="http://schemas.openxmlformats.org/officeDocument/2006/relationships/slideLayout" Target="../slideLayouts/slideLayout2.xml"/><Relationship Id="rId4" Type="http://schemas.openxmlformats.org/officeDocument/2006/relationships/hyperlink" Target="https://www.euroekonom.sk/trh-pra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z.sk/sk/projekty/regiony-eu/ME"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iz.sk/sk/projekty/regiony-eu/IS" TargetMode="External"/><Relationship Id="rId5" Type="http://schemas.openxmlformats.org/officeDocument/2006/relationships/hyperlink" Target="https://www.iz.sk/sk/projekty/regiony-eu/PT" TargetMode="External"/><Relationship Id="rId4" Type="http://schemas.openxmlformats.org/officeDocument/2006/relationships/hyperlink" Target="https://www.iz.sk/sk/projekty/regiony-eu/S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C9658D-F417-8491-5BCF-ACD5396EB6CC}"/>
              </a:ext>
            </a:extLst>
          </p:cNvPr>
          <p:cNvSpPr>
            <a:spLocks noGrp="1"/>
          </p:cNvSpPr>
          <p:nvPr>
            <p:ph type="ctrTitle"/>
          </p:nvPr>
        </p:nvSpPr>
        <p:spPr>
          <a:xfrm>
            <a:off x="1638300" y="998375"/>
            <a:ext cx="8915400" cy="1567543"/>
          </a:xfrm>
        </p:spPr>
        <p:txBody>
          <a:bodyPr>
            <a:normAutofit fontScale="90000"/>
          </a:bodyPr>
          <a:lstStyle/>
          <a:p>
            <a:pPr algn="ctr"/>
            <a:r>
              <a:rPr lang="sk-SK" b="1" i="1" dirty="0">
                <a:solidFill>
                  <a:srgbClr val="C00000"/>
                </a:solidFill>
              </a:rPr>
              <a:t>Trh práce v Portugalsku a</a:t>
            </a:r>
            <a:br>
              <a:rPr lang="sk-SK" b="1" i="1" dirty="0">
                <a:solidFill>
                  <a:srgbClr val="C00000"/>
                </a:solidFill>
              </a:rPr>
            </a:br>
            <a:r>
              <a:rPr lang="sk-SK" b="1" i="1" dirty="0">
                <a:solidFill>
                  <a:srgbClr val="C00000"/>
                </a:solidFill>
              </a:rPr>
              <a:t>zamestnanosť mladých ľudí</a:t>
            </a:r>
          </a:p>
        </p:txBody>
      </p:sp>
      <p:pic>
        <p:nvPicPr>
          <p:cNvPr id="8" name="Obrázok 7">
            <a:extLst>
              <a:ext uri="{FF2B5EF4-FFF2-40B4-BE49-F238E27FC236}">
                <a16:creationId xmlns:a16="http://schemas.microsoft.com/office/drawing/2014/main" id="{75A9A505-0334-16B8-F2E6-47A4213D7DF4}"/>
              </a:ext>
            </a:extLst>
          </p:cNvPr>
          <p:cNvPicPr>
            <a:picLocks noChangeAspect="1"/>
          </p:cNvPicPr>
          <p:nvPr/>
        </p:nvPicPr>
        <p:blipFill>
          <a:blip r:embed="rId2"/>
          <a:stretch>
            <a:fillRect/>
          </a:stretch>
        </p:blipFill>
        <p:spPr>
          <a:xfrm>
            <a:off x="3862874" y="3303709"/>
            <a:ext cx="4957276" cy="2975793"/>
          </a:xfrm>
          <a:prstGeom prst="rect">
            <a:avLst/>
          </a:prstGeom>
        </p:spPr>
      </p:pic>
    </p:spTree>
    <p:extLst>
      <p:ext uri="{BB962C8B-B14F-4D97-AF65-F5344CB8AC3E}">
        <p14:creationId xmlns:p14="http://schemas.microsoft.com/office/powerpoint/2010/main" val="75075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2A4485-033B-86FD-E00B-644E0CDE1E32}"/>
              </a:ext>
            </a:extLst>
          </p:cNvPr>
          <p:cNvSpPr>
            <a:spLocks noGrp="1"/>
          </p:cNvSpPr>
          <p:nvPr>
            <p:ph type="title"/>
          </p:nvPr>
        </p:nvSpPr>
        <p:spPr>
          <a:xfrm>
            <a:off x="1773775" y="405035"/>
            <a:ext cx="8911687" cy="1280890"/>
          </a:xfrm>
        </p:spPr>
        <p:txBody>
          <a:bodyPr>
            <a:normAutofit fontScale="90000"/>
          </a:bodyPr>
          <a:lstStyle/>
          <a:p>
            <a:r>
              <a:rPr lang="sk-SK" kern="18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Miera nezamestnanosti </a:t>
            </a:r>
            <a:r>
              <a:rPr lang="sk-SK" kern="1800" dirty="0">
                <a:solidFill>
                  <a:srgbClr val="0070C0"/>
                </a:solidFill>
                <a:effectLst/>
                <a:latin typeface="Century Gothic" panose="020B0502020202020204" pitchFamily="34" charset="0"/>
                <a:ea typeface="Times New Roman" panose="02020603050405020304" pitchFamily="18" charset="0"/>
                <a:cs typeface="Times New Roman" panose="02020603050405020304" pitchFamily="18" charset="0"/>
              </a:rPr>
              <a:t>mladých so </a:t>
            </a:r>
            <a:r>
              <a:rPr lang="sk-SK" i="1" kern="1800" dirty="0">
                <a:solidFill>
                  <a:srgbClr val="0070C0"/>
                </a:solidFill>
                <a:effectLst/>
                <a:latin typeface="Century Gothic" panose="020B0502020202020204" pitchFamily="34" charset="0"/>
                <a:ea typeface="Times New Roman" panose="02020603050405020304" pitchFamily="18" charset="0"/>
                <a:cs typeface="Times New Roman" panose="02020603050405020304" pitchFamily="18" charset="0"/>
              </a:rPr>
              <a:t>vysokoškolským</a:t>
            </a:r>
            <a:r>
              <a:rPr lang="sk-SK" kern="1800" dirty="0">
                <a:solidFill>
                  <a:srgbClr val="0070C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sk-SK" i="1" kern="1800" dirty="0">
                <a:solidFill>
                  <a:srgbClr val="0070C0"/>
                </a:solidFill>
                <a:effectLst/>
                <a:latin typeface="Century Gothic" panose="020B0502020202020204" pitchFamily="34" charset="0"/>
                <a:ea typeface="Times New Roman" panose="02020603050405020304" pitchFamily="18" charset="0"/>
                <a:cs typeface="Times New Roman" panose="02020603050405020304" pitchFamily="18" charset="0"/>
              </a:rPr>
              <a:t>vzdelaním</a:t>
            </a:r>
            <a:r>
              <a:rPr lang="sk-SK" kern="1800" dirty="0">
                <a:solidFill>
                  <a:srgbClr val="0070C0"/>
                </a:solidFill>
                <a:effectLst/>
                <a:latin typeface="Century Gothic" panose="020B0502020202020204" pitchFamily="34" charset="0"/>
                <a:ea typeface="Times New Roman" panose="02020603050405020304" pitchFamily="18" charset="0"/>
                <a:cs typeface="Times New Roman" panose="02020603050405020304" pitchFamily="18" charset="0"/>
              </a:rPr>
              <a:t> – 2. kvartál 2023</a:t>
            </a:r>
            <a:br>
              <a:rPr lang="sk-SK"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sk-SK" dirty="0"/>
          </a:p>
        </p:txBody>
      </p:sp>
      <p:pic>
        <p:nvPicPr>
          <p:cNvPr id="4" name="Zástupný objekt pre obsah 3">
            <a:extLst>
              <a:ext uri="{FF2B5EF4-FFF2-40B4-BE49-F238E27FC236}">
                <a16:creationId xmlns:a16="http://schemas.microsoft.com/office/drawing/2014/main" id="{34506184-C700-4C6F-0F7D-C0075EDEECA9}"/>
              </a:ext>
            </a:extLst>
          </p:cNvPr>
          <p:cNvPicPr>
            <a:picLocks noGrp="1" noChangeAspect="1"/>
          </p:cNvPicPr>
          <p:nvPr>
            <p:ph idx="1"/>
          </p:nvPr>
        </p:nvPicPr>
        <p:blipFill rotWithShape="1">
          <a:blip r:embed="rId2"/>
          <a:srcRect r="7037"/>
          <a:stretch/>
        </p:blipFill>
        <p:spPr>
          <a:xfrm>
            <a:off x="239447" y="1473200"/>
            <a:ext cx="5485078" cy="4189530"/>
          </a:xfrm>
          <a:prstGeom prst="rect">
            <a:avLst/>
          </a:prstGeom>
        </p:spPr>
      </p:pic>
      <p:pic>
        <p:nvPicPr>
          <p:cNvPr id="5" name="Obrázok 4">
            <a:extLst>
              <a:ext uri="{FF2B5EF4-FFF2-40B4-BE49-F238E27FC236}">
                <a16:creationId xmlns:a16="http://schemas.microsoft.com/office/drawing/2014/main" id="{E43CCEB6-A5A1-30E2-2AD3-E80F495ACF5C}"/>
              </a:ext>
            </a:extLst>
          </p:cNvPr>
          <p:cNvPicPr>
            <a:picLocks noChangeAspect="1"/>
          </p:cNvPicPr>
          <p:nvPr/>
        </p:nvPicPr>
        <p:blipFill rotWithShape="1">
          <a:blip r:embed="rId3"/>
          <a:srcRect r="19395"/>
          <a:stretch/>
        </p:blipFill>
        <p:spPr>
          <a:xfrm>
            <a:off x="5814758" y="1473200"/>
            <a:ext cx="6458166" cy="3975100"/>
          </a:xfrm>
          <a:prstGeom prst="rect">
            <a:avLst/>
          </a:prstGeom>
        </p:spPr>
      </p:pic>
    </p:spTree>
    <p:extLst>
      <p:ext uri="{BB962C8B-B14F-4D97-AF65-F5344CB8AC3E}">
        <p14:creationId xmlns:p14="http://schemas.microsoft.com/office/powerpoint/2010/main" val="101920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414B8-E5F7-036F-DC44-197C880D5251}"/>
              </a:ext>
            </a:extLst>
          </p:cNvPr>
          <p:cNvSpPr>
            <a:spLocks noGrp="1"/>
          </p:cNvSpPr>
          <p:nvPr>
            <p:ph type="title"/>
          </p:nvPr>
        </p:nvSpPr>
        <p:spPr>
          <a:xfrm>
            <a:off x="1685925" y="662210"/>
            <a:ext cx="9704387" cy="1280890"/>
          </a:xfrm>
        </p:spPr>
        <p:txBody>
          <a:bodyPr/>
          <a:lstStyle/>
          <a:p>
            <a:r>
              <a:rPr lang="sk-SK" sz="3200" dirty="0">
                <a:solidFill>
                  <a:srgbClr val="C00000"/>
                </a:solidFill>
                <a:effectLst/>
                <a:ea typeface="Times New Roman" panose="02020603050405020304" pitchFamily="18" charset="0"/>
              </a:rPr>
              <a:t>Snahy o zlepšenie situácie</a:t>
            </a:r>
            <a:br>
              <a:rPr lang="sk-SK" sz="1800" dirty="0">
                <a:effectLst/>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E507DB4E-31C5-43E7-E902-E39FB910D849}"/>
              </a:ext>
            </a:extLst>
          </p:cNvPr>
          <p:cNvSpPr>
            <a:spLocks noGrp="1"/>
          </p:cNvSpPr>
          <p:nvPr>
            <p:ph idx="1"/>
          </p:nvPr>
        </p:nvSpPr>
        <p:spPr>
          <a:xfrm>
            <a:off x="1333500" y="2133600"/>
            <a:ext cx="10171112" cy="3777622"/>
          </a:xfrm>
        </p:spPr>
        <p:txBody>
          <a:bodyPr>
            <a:normAutofit/>
          </a:bodyPr>
          <a:lstStyle/>
          <a:p>
            <a:r>
              <a:rPr lang="sk-SK" sz="2400" dirty="0">
                <a:solidFill>
                  <a:srgbClr val="374151"/>
                </a:solidFill>
                <a:effectLst/>
                <a:latin typeface="Calibri" panose="020F0502020204030204" pitchFamily="34" charset="0"/>
                <a:ea typeface="Calibri" panose="020F0502020204030204" pitchFamily="34" charset="0"/>
              </a:rPr>
              <a:t>Portugalská vláda si uvedomuje výzvy, ktorým mladí ľudia čelia na trhu práce, a snaží sa prijať opatrenia na zlepšenie ich zamestnanosti. </a:t>
            </a:r>
          </a:p>
          <a:p>
            <a:r>
              <a:rPr lang="sk-SK" sz="2400" dirty="0">
                <a:solidFill>
                  <a:srgbClr val="374151"/>
                </a:solidFill>
                <a:effectLst/>
                <a:latin typeface="Calibri" panose="020F0502020204030204" pitchFamily="34" charset="0"/>
                <a:ea typeface="Calibri" panose="020F0502020204030204" pitchFamily="34" charset="0"/>
              </a:rPr>
              <a:t>To zahŕňa investície do vzdelávania a odbornej prípravy, programy na podporu zamestnanosti mladých a podporu rozvoju inovačných a rastúcich odvetví, ktoré by mohli ponúkať pracovné príležitosti pre mladých ľudí</a:t>
            </a:r>
            <a:endParaRPr lang="sk-SK" sz="2400" dirty="0"/>
          </a:p>
        </p:txBody>
      </p:sp>
    </p:spTree>
    <p:extLst>
      <p:ext uri="{BB962C8B-B14F-4D97-AF65-F5344CB8AC3E}">
        <p14:creationId xmlns:p14="http://schemas.microsoft.com/office/powerpoint/2010/main" val="2400768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F7BC25-2082-2778-2E34-9C3B21D4DAC4}"/>
              </a:ext>
            </a:extLst>
          </p:cNvPr>
          <p:cNvSpPr>
            <a:spLocks noGrp="1"/>
          </p:cNvSpPr>
          <p:nvPr>
            <p:ph type="title"/>
          </p:nvPr>
        </p:nvSpPr>
        <p:spPr>
          <a:xfrm>
            <a:off x="1695450" y="652685"/>
            <a:ext cx="9904412" cy="1280890"/>
          </a:xfrm>
        </p:spPr>
        <p:txBody>
          <a:bodyPr/>
          <a:lstStyle/>
          <a:p>
            <a:r>
              <a:rPr lang="sk-SK" sz="3200" dirty="0">
                <a:solidFill>
                  <a:srgbClr val="C00000"/>
                </a:solidFill>
                <a:effectLst/>
                <a:latin typeface="+mn-lt"/>
                <a:ea typeface="Times New Roman" panose="02020603050405020304" pitchFamily="18" charset="0"/>
              </a:rPr>
              <a:t>Záver</a:t>
            </a:r>
            <a:br>
              <a:rPr lang="sk-SK" sz="1800" dirty="0">
                <a:solidFill>
                  <a:srgbClr val="C00000"/>
                </a:solidFill>
                <a:effectLst/>
                <a:latin typeface="Times New Roman" panose="02020603050405020304" pitchFamily="18" charset="0"/>
                <a:ea typeface="Times New Roman" panose="02020603050405020304" pitchFamily="18" charset="0"/>
              </a:rPr>
            </a:br>
            <a:endParaRPr lang="sk-SK" dirty="0">
              <a:solidFill>
                <a:srgbClr val="C00000"/>
              </a:solidFill>
            </a:endParaRPr>
          </a:p>
        </p:txBody>
      </p:sp>
      <p:sp>
        <p:nvSpPr>
          <p:cNvPr id="3" name="Zástupný objekt pre obsah 2">
            <a:extLst>
              <a:ext uri="{FF2B5EF4-FFF2-40B4-BE49-F238E27FC236}">
                <a16:creationId xmlns:a16="http://schemas.microsoft.com/office/drawing/2014/main" id="{B9A7BC72-9B40-A74B-31CF-25B212596598}"/>
              </a:ext>
            </a:extLst>
          </p:cNvPr>
          <p:cNvSpPr>
            <a:spLocks noGrp="1"/>
          </p:cNvSpPr>
          <p:nvPr>
            <p:ph idx="1"/>
          </p:nvPr>
        </p:nvSpPr>
        <p:spPr>
          <a:xfrm>
            <a:off x="1143000" y="2047875"/>
            <a:ext cx="10313987" cy="3190875"/>
          </a:xfrm>
        </p:spPr>
        <p:txBody>
          <a:bodyPr/>
          <a:lstStyle/>
          <a:p>
            <a:r>
              <a:rPr lang="sk-SK" sz="2400" dirty="0">
                <a:solidFill>
                  <a:srgbClr val="374151"/>
                </a:solidFill>
                <a:effectLst/>
                <a:latin typeface="Calibri" panose="020F0502020204030204" pitchFamily="34" charset="0"/>
                <a:ea typeface="Times New Roman" panose="02020603050405020304" pitchFamily="18" charset="0"/>
                <a:cs typeface="Calibri" panose="020F0502020204030204" pitchFamily="34" charset="0"/>
              </a:rPr>
              <a:t>Portugalský trh práce prešiel významnými zmenami v priebehu niekoľkých rokov, pričom nezamestnanosť klesá. Avšak zamestnanosť mladých ľudí zostáva stále na relatívne vysokej úrovni a predstavuje výzvu pre portugalskú spoločnosť. </a:t>
            </a:r>
          </a:p>
          <a:p>
            <a:r>
              <a:rPr lang="sk-SK" sz="2400" dirty="0">
                <a:solidFill>
                  <a:srgbClr val="374151"/>
                </a:solidFill>
                <a:effectLst/>
                <a:latin typeface="Calibri" panose="020F0502020204030204" pitchFamily="34" charset="0"/>
                <a:ea typeface="Times New Roman" panose="02020603050405020304" pitchFamily="18" charset="0"/>
                <a:cs typeface="Calibri" panose="020F0502020204030204" pitchFamily="34" charset="0"/>
              </a:rPr>
              <a:t>Snahy vlády a ďalšie kroky v oblasti vzdelávania a odbornej prípravy budú kľúčové pre zlepšenie tejto situácie a zabezpečenie lepšej budúcnosti pre mladých Portugalčanov na trhu práce.</a:t>
            </a:r>
            <a:endParaRPr lang="sk-SK" sz="24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k-SK" dirty="0"/>
          </a:p>
        </p:txBody>
      </p:sp>
    </p:spTree>
    <p:extLst>
      <p:ext uri="{BB962C8B-B14F-4D97-AF65-F5344CB8AC3E}">
        <p14:creationId xmlns:p14="http://schemas.microsoft.com/office/powerpoint/2010/main" val="264146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7DDC68-9CCD-1850-06B0-AE493C1BD3FB}"/>
              </a:ext>
            </a:extLst>
          </p:cNvPr>
          <p:cNvSpPr>
            <a:spLocks noGrp="1"/>
          </p:cNvSpPr>
          <p:nvPr>
            <p:ph type="title"/>
          </p:nvPr>
        </p:nvSpPr>
        <p:spPr>
          <a:xfrm>
            <a:off x="1830925" y="690785"/>
            <a:ext cx="8911687" cy="1280890"/>
          </a:xfrm>
        </p:spPr>
        <p:txBody>
          <a:bodyPr/>
          <a:lstStyle/>
          <a:p>
            <a:r>
              <a:rPr lang="sk-SK" sz="3200" kern="100">
                <a:solidFill>
                  <a:srgbClr val="C00000"/>
                </a:solidFill>
                <a:effectLst/>
                <a:ea typeface="Calibri" panose="020F0502020204030204" pitchFamily="34" charset="0"/>
                <a:cs typeface="Times New Roman" panose="02020603050405020304" pitchFamily="18" charset="0"/>
              </a:rPr>
              <a:t>Zdroje: </a:t>
            </a:r>
            <a:br>
              <a:rPr lang="sk-SK"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sk-SK" dirty="0">
              <a:solidFill>
                <a:srgbClr val="C00000"/>
              </a:solidFill>
            </a:endParaRPr>
          </a:p>
        </p:txBody>
      </p:sp>
      <p:sp>
        <p:nvSpPr>
          <p:cNvPr id="3" name="Zástupný objekt pre obsah 2">
            <a:extLst>
              <a:ext uri="{FF2B5EF4-FFF2-40B4-BE49-F238E27FC236}">
                <a16:creationId xmlns:a16="http://schemas.microsoft.com/office/drawing/2014/main" id="{BB2B4513-5D7F-9C7C-DD7F-EA5B2059A711}"/>
              </a:ext>
            </a:extLst>
          </p:cNvPr>
          <p:cNvSpPr>
            <a:spLocks noGrp="1"/>
          </p:cNvSpPr>
          <p:nvPr>
            <p:ph idx="1"/>
          </p:nvPr>
        </p:nvSpPr>
        <p:spPr>
          <a:xfrm>
            <a:off x="1611850" y="1600200"/>
            <a:ext cx="9673687" cy="4206247"/>
          </a:xfrm>
        </p:spPr>
        <p:txBody>
          <a:bodyPr/>
          <a:lstStyle/>
          <a:p>
            <a:pPr>
              <a:lnSpc>
                <a:spcPct val="106000"/>
              </a:lnSpc>
              <a:spcAft>
                <a:spcPts val="800"/>
              </a:spcAft>
            </a:pPr>
            <a:r>
              <a:rPr lang="sk-SK" sz="2000" u="sng"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Nezamestnanosť mladých ľudí a integrácia mladých ľudí na trhu práce (europa.eu)</a:t>
            </a:r>
            <a:endParaRPr lang="sk-SK"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k-SK" sz="2000" u="sng"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Portugalsko – PT - Inštitút zamestnanosti (iz.sk)</a:t>
            </a:r>
            <a:endParaRPr lang="sk-SK"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k-SK" sz="20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Eurostat</a:t>
            </a:r>
            <a:endParaRPr lang="sk-SK"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k-SK" sz="2000" u="sng"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https://www.euroekonom.sk/trh-prace/</a:t>
            </a:r>
            <a:endParaRPr lang="sk-SK"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sk-SK"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chat.openai.com</a:t>
            </a:r>
          </a:p>
          <a:p>
            <a:pPr marL="0" indent="0">
              <a:buNone/>
            </a:pPr>
            <a:endParaRPr lang="sk-SK" dirty="0"/>
          </a:p>
        </p:txBody>
      </p:sp>
    </p:spTree>
    <p:extLst>
      <p:ext uri="{BB962C8B-B14F-4D97-AF65-F5344CB8AC3E}">
        <p14:creationId xmlns:p14="http://schemas.microsoft.com/office/powerpoint/2010/main" val="2441476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C3533B-4D56-966A-B423-D443471429AD}"/>
              </a:ext>
            </a:extLst>
          </p:cNvPr>
          <p:cNvSpPr>
            <a:spLocks noGrp="1"/>
          </p:cNvSpPr>
          <p:nvPr>
            <p:ph type="title"/>
          </p:nvPr>
        </p:nvSpPr>
        <p:spPr>
          <a:xfrm>
            <a:off x="1821400" y="643160"/>
            <a:ext cx="8911687" cy="1280890"/>
          </a:xfrm>
        </p:spPr>
        <p:txBody>
          <a:bodyPr>
            <a:normAutofit/>
          </a:bodyPr>
          <a:lstStyle/>
          <a:p>
            <a:r>
              <a:rPr lang="sk-SK" sz="3200" dirty="0">
                <a:solidFill>
                  <a:srgbClr val="C00000"/>
                </a:solidFill>
              </a:rPr>
              <a:t>Obsah</a:t>
            </a:r>
          </a:p>
        </p:txBody>
      </p:sp>
      <p:sp>
        <p:nvSpPr>
          <p:cNvPr id="3" name="Zástupný objekt pre obsah 2">
            <a:extLst>
              <a:ext uri="{FF2B5EF4-FFF2-40B4-BE49-F238E27FC236}">
                <a16:creationId xmlns:a16="http://schemas.microsoft.com/office/drawing/2014/main" id="{6952BC96-94CB-7BD8-86BF-FE61BD652105}"/>
              </a:ext>
            </a:extLst>
          </p:cNvPr>
          <p:cNvSpPr>
            <a:spLocks noGrp="1"/>
          </p:cNvSpPr>
          <p:nvPr>
            <p:ph idx="1"/>
          </p:nvPr>
        </p:nvSpPr>
        <p:spPr>
          <a:xfrm>
            <a:off x="1952625" y="1533525"/>
            <a:ext cx="9551987" cy="4377697"/>
          </a:xfrm>
        </p:spPr>
        <p:txBody>
          <a:bodyPr/>
          <a:lstStyle/>
          <a:p>
            <a:r>
              <a:rPr lang="sk-SK" sz="2400" dirty="0"/>
              <a:t>Teoretické východiská</a:t>
            </a:r>
          </a:p>
          <a:p>
            <a:r>
              <a:rPr lang="sk-SK" sz="2400" dirty="0">
                <a:solidFill>
                  <a:srgbClr val="374151"/>
                </a:solidFill>
                <a:effectLst/>
                <a:ea typeface="Times New Roman" panose="02020603050405020304" pitchFamily="18" charset="0"/>
              </a:rPr>
              <a:t>Prehľad o trhu práce v Portugalsku</a:t>
            </a:r>
            <a:endParaRPr lang="sk-SK" sz="2400" dirty="0"/>
          </a:p>
          <a:p>
            <a:r>
              <a:rPr lang="sk-SK" sz="2400" dirty="0"/>
              <a:t>Miera zamestnanosti </a:t>
            </a:r>
            <a:r>
              <a:rPr lang="sk-SK" sz="2400" kern="1800" dirty="0">
                <a:solidFill>
                  <a:srgbClr val="0070C0"/>
                </a:solidFill>
                <a:effectLst/>
                <a:ea typeface="Times New Roman" panose="02020603050405020304" pitchFamily="18" charset="0"/>
                <a:cs typeface="Times New Roman" panose="02020603050405020304" pitchFamily="18" charset="0"/>
              </a:rPr>
              <a:t>– 2. kvartál 2023</a:t>
            </a:r>
          </a:p>
          <a:p>
            <a:r>
              <a:rPr lang="sk-SK" sz="2400" dirty="0">
                <a:solidFill>
                  <a:srgbClr val="374151"/>
                </a:solidFill>
                <a:effectLst/>
                <a:latin typeface="Century Gothic" panose="020B0502020202020204" pitchFamily="34" charset="0"/>
                <a:ea typeface="Times New Roman" panose="02020603050405020304" pitchFamily="18" charset="0"/>
              </a:rPr>
              <a:t>Zamestnanosť mladých ľudí v Portugalsku</a:t>
            </a:r>
          </a:p>
          <a:p>
            <a:r>
              <a:rPr lang="sk-SK" sz="2400" dirty="0">
                <a:solidFill>
                  <a:srgbClr val="374151"/>
                </a:solidFill>
                <a:effectLst/>
                <a:latin typeface="Century Gothic" panose="020B0502020202020204" pitchFamily="34" charset="0"/>
                <a:ea typeface="Times New Roman" panose="02020603050405020304" pitchFamily="18" charset="0"/>
              </a:rPr>
              <a:t>Demografická pyramída</a:t>
            </a:r>
          </a:p>
          <a:p>
            <a:r>
              <a:rPr lang="sk-SK" sz="2400" kern="1800" dirty="0">
                <a:solidFill>
                  <a:srgbClr val="002060"/>
                </a:solidFill>
                <a:effectLst/>
                <a:ea typeface="Times New Roman" panose="02020603050405020304" pitchFamily="18" charset="0"/>
                <a:cs typeface="Times New Roman" panose="02020603050405020304" pitchFamily="18" charset="0"/>
              </a:rPr>
              <a:t>Miera nezamestnanosti </a:t>
            </a:r>
            <a:r>
              <a:rPr lang="sk-SK" sz="2400" kern="1800" dirty="0">
                <a:solidFill>
                  <a:srgbClr val="0070C0"/>
                </a:solidFill>
                <a:effectLst/>
                <a:ea typeface="Times New Roman" panose="02020603050405020304" pitchFamily="18" charset="0"/>
                <a:cs typeface="Times New Roman" panose="02020603050405020304" pitchFamily="18" charset="0"/>
              </a:rPr>
              <a:t>mladých so </a:t>
            </a:r>
            <a:r>
              <a:rPr lang="sk-SK" sz="2400" i="1" kern="1800" dirty="0">
                <a:solidFill>
                  <a:srgbClr val="0070C0"/>
                </a:solidFill>
                <a:effectLst/>
                <a:ea typeface="Times New Roman" panose="02020603050405020304" pitchFamily="18" charset="0"/>
                <a:cs typeface="Times New Roman" panose="02020603050405020304" pitchFamily="18" charset="0"/>
              </a:rPr>
              <a:t>základným, stredoškolským a vysokoškolským</a:t>
            </a:r>
            <a:r>
              <a:rPr lang="sk-SK" sz="2400" kern="1800" dirty="0">
                <a:solidFill>
                  <a:srgbClr val="0070C0"/>
                </a:solidFill>
                <a:effectLst/>
                <a:ea typeface="Times New Roman" panose="02020603050405020304" pitchFamily="18" charset="0"/>
                <a:cs typeface="Times New Roman" panose="02020603050405020304" pitchFamily="18" charset="0"/>
              </a:rPr>
              <a:t> </a:t>
            </a:r>
            <a:r>
              <a:rPr lang="sk-SK" sz="2400" i="1" kern="1800" dirty="0">
                <a:solidFill>
                  <a:srgbClr val="0070C0"/>
                </a:solidFill>
                <a:effectLst/>
                <a:ea typeface="Times New Roman" panose="02020603050405020304" pitchFamily="18" charset="0"/>
                <a:cs typeface="Times New Roman" panose="02020603050405020304" pitchFamily="18" charset="0"/>
              </a:rPr>
              <a:t>vzdelaním</a:t>
            </a:r>
            <a:r>
              <a:rPr lang="sk-SK" sz="2400" kern="1800" dirty="0">
                <a:solidFill>
                  <a:srgbClr val="0070C0"/>
                </a:solidFill>
                <a:effectLst/>
                <a:ea typeface="Times New Roman" panose="02020603050405020304" pitchFamily="18" charset="0"/>
                <a:cs typeface="Times New Roman" panose="02020603050405020304" pitchFamily="18" charset="0"/>
              </a:rPr>
              <a:t> – 2. kvartál 2023</a:t>
            </a:r>
          </a:p>
          <a:p>
            <a:r>
              <a:rPr lang="sk-SK" sz="2400" dirty="0">
                <a:solidFill>
                  <a:srgbClr val="374151"/>
                </a:solidFill>
                <a:effectLst/>
                <a:ea typeface="Times New Roman" panose="02020603050405020304" pitchFamily="18" charset="0"/>
              </a:rPr>
              <a:t>Snahy o zlepšenie situácie</a:t>
            </a:r>
          </a:p>
          <a:p>
            <a:r>
              <a:rPr lang="sk-SK" sz="2400" dirty="0">
                <a:solidFill>
                  <a:srgbClr val="374151"/>
                </a:solidFill>
                <a:effectLst/>
                <a:latin typeface="+mn-lt"/>
                <a:ea typeface="Times New Roman" panose="02020603050405020304" pitchFamily="18" charset="0"/>
              </a:rPr>
              <a:t>Záver</a:t>
            </a:r>
            <a:endParaRPr lang="sk-SK" sz="2400" kern="1800" dirty="0">
              <a:solidFill>
                <a:srgbClr val="0070C0"/>
              </a:solidFill>
              <a:effectLst/>
              <a:ea typeface="Times New Roman" panose="02020603050405020304" pitchFamily="18" charset="0"/>
              <a:cs typeface="Times New Roman" panose="02020603050405020304" pitchFamily="18" charset="0"/>
            </a:endParaRPr>
          </a:p>
          <a:p>
            <a:endParaRPr lang="sk-SK" dirty="0"/>
          </a:p>
          <a:p>
            <a:endParaRPr lang="sk-SK" dirty="0"/>
          </a:p>
        </p:txBody>
      </p:sp>
    </p:spTree>
    <p:extLst>
      <p:ext uri="{BB962C8B-B14F-4D97-AF65-F5344CB8AC3E}">
        <p14:creationId xmlns:p14="http://schemas.microsoft.com/office/powerpoint/2010/main" val="52124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B44470-314D-A854-C1E8-4D644710877B}"/>
              </a:ext>
            </a:extLst>
          </p:cNvPr>
          <p:cNvSpPr>
            <a:spLocks noGrp="1"/>
          </p:cNvSpPr>
          <p:nvPr>
            <p:ph type="title"/>
          </p:nvPr>
        </p:nvSpPr>
        <p:spPr>
          <a:xfrm>
            <a:off x="1707100" y="538385"/>
            <a:ext cx="8911687" cy="1280890"/>
          </a:xfrm>
        </p:spPr>
        <p:txBody>
          <a:bodyPr>
            <a:normAutofit/>
          </a:bodyPr>
          <a:lstStyle/>
          <a:p>
            <a:r>
              <a:rPr lang="sk-SK" sz="3200" dirty="0">
                <a:solidFill>
                  <a:srgbClr val="C00000"/>
                </a:solidFill>
              </a:rPr>
              <a:t>Teoretické východiská</a:t>
            </a:r>
          </a:p>
        </p:txBody>
      </p:sp>
      <p:sp>
        <p:nvSpPr>
          <p:cNvPr id="3" name="Zástupný objekt pre obsah 2">
            <a:extLst>
              <a:ext uri="{FF2B5EF4-FFF2-40B4-BE49-F238E27FC236}">
                <a16:creationId xmlns:a16="http://schemas.microsoft.com/office/drawing/2014/main" id="{9175D273-3B08-91DA-0B28-D71E50A2B033}"/>
              </a:ext>
            </a:extLst>
          </p:cNvPr>
          <p:cNvSpPr>
            <a:spLocks noGrp="1"/>
          </p:cNvSpPr>
          <p:nvPr>
            <p:ph idx="1"/>
          </p:nvPr>
        </p:nvSpPr>
        <p:spPr>
          <a:xfrm>
            <a:off x="114300" y="1323976"/>
            <a:ext cx="12077700" cy="5667374"/>
          </a:xfrm>
        </p:spPr>
        <p:txBody>
          <a:bodyPr>
            <a:normAutofit/>
          </a:bodyPr>
          <a:lstStyle/>
          <a:p>
            <a:pPr algn="just">
              <a:lnSpc>
                <a:spcPct val="106000"/>
              </a:lnSpc>
              <a:spcAft>
                <a:spcPts val="800"/>
              </a:spcAft>
            </a:pPr>
            <a:r>
              <a:rPr lang="sk-SK" sz="2400" b="1" kern="100" dirty="0">
                <a:solidFill>
                  <a:srgbClr val="383838"/>
                </a:solidFill>
                <a:effectLst/>
                <a:latin typeface="Calibri" panose="020F0502020204030204" pitchFamily="34" charset="0"/>
                <a:ea typeface="Calibri" panose="020F0502020204030204" pitchFamily="34" charset="0"/>
                <a:cs typeface="Calibri" panose="020F0502020204030204" pitchFamily="34" charset="0"/>
              </a:rPr>
              <a:t>Trh práce</a:t>
            </a:r>
            <a:r>
              <a:rPr lang="sk-SK" sz="2400" kern="100" dirty="0">
                <a:solidFill>
                  <a:srgbClr val="383838"/>
                </a:solidFill>
                <a:effectLst/>
                <a:latin typeface="Calibri" panose="020F0502020204030204" pitchFamily="34" charset="0"/>
                <a:ea typeface="Calibri" panose="020F0502020204030204" pitchFamily="34" charset="0"/>
                <a:cs typeface="Calibri" panose="020F0502020204030204" pitchFamily="34" charset="0"/>
              </a:rPr>
              <a:t> predstavuje na jednej strane ponuku pracovných miest a na druhej strane ponuku pracovných síl. </a:t>
            </a:r>
            <a:r>
              <a:rPr lang="sk-SK" sz="2400" kern="100" dirty="0">
                <a:solidFill>
                  <a:srgbClr val="383838"/>
                </a:solidFill>
                <a:effectLst/>
                <a:latin typeface="Calibri" panose="020F0502020204030204" pitchFamily="34" charset="0"/>
                <a:ea typeface="Calibri" panose="020F0502020204030204" pitchFamily="34" charset="0"/>
                <a:cs typeface="Times New Roman" panose="02020603050405020304" pitchFamily="18" charset="0"/>
              </a:rPr>
              <a:t>Ideálny stav na trhu práce</a:t>
            </a:r>
            <a:r>
              <a:rPr lang="sk-SK" sz="2400" kern="100" dirty="0">
                <a:solidFill>
                  <a:srgbClr val="383838"/>
                </a:solidFill>
                <a:effectLst/>
                <a:latin typeface="Calibri" panose="020F0502020204030204" pitchFamily="34" charset="0"/>
                <a:ea typeface="Calibri" panose="020F0502020204030204" pitchFamily="34" charset="0"/>
                <a:cs typeface="Calibri" panose="020F0502020204030204" pitchFamily="34" charset="0"/>
              </a:rPr>
              <a:t> je taký, keď dopyt po pracovných miestach sa rovná ponuke pracovných síl</a:t>
            </a:r>
            <a:r>
              <a:rPr lang="sk-SK" sz="2400" kern="100" dirty="0">
                <a:solidFill>
                  <a:srgbClr val="383838"/>
                </a:solidFill>
                <a:latin typeface="Calibri" panose="020F0502020204030204" pitchFamily="34" charset="0"/>
                <a:ea typeface="Calibri" panose="020F0502020204030204" pitchFamily="34" charset="0"/>
                <a:cs typeface="Calibri" panose="020F0502020204030204" pitchFamily="34" charset="0"/>
              </a:rPr>
              <a:t>.</a:t>
            </a:r>
            <a:endParaRPr lang="sk-SK" sz="2400" kern="100" dirty="0">
              <a:solidFill>
                <a:srgbClr val="383838"/>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6000"/>
              </a:lnSpc>
              <a:spcAft>
                <a:spcPts val="800"/>
              </a:spcAft>
            </a:pPr>
            <a:r>
              <a:rPr lang="sk-SK" sz="2400" b="1" kern="100" dirty="0">
                <a:solidFill>
                  <a:srgbClr val="383838"/>
                </a:solidFill>
                <a:effectLst/>
                <a:latin typeface="Calibri" panose="020F0502020204030204" pitchFamily="34" charset="0"/>
                <a:ea typeface="Calibri" panose="020F0502020204030204" pitchFamily="34" charset="0"/>
                <a:cs typeface="Calibri" panose="020F0502020204030204" pitchFamily="34" charset="0"/>
              </a:rPr>
              <a:t>Miera nezamestnanosti</a:t>
            </a:r>
            <a:r>
              <a:rPr lang="sk-SK" sz="2400" kern="100" dirty="0">
                <a:solidFill>
                  <a:srgbClr val="383838"/>
                </a:solidFill>
                <a:effectLst/>
                <a:latin typeface="Calibri" panose="020F0502020204030204" pitchFamily="34" charset="0"/>
                <a:ea typeface="Calibri" panose="020F0502020204030204" pitchFamily="34" charset="0"/>
                <a:cs typeface="Calibri" panose="020F0502020204030204" pitchFamily="34" charset="0"/>
              </a:rPr>
              <a:t> – percentuálny podiel nezamestnaných na celkovom počte ekonomicky aktívnych obyvateľov</a:t>
            </a:r>
          </a:p>
          <a:p>
            <a:pPr algn="just">
              <a:lnSpc>
                <a:spcPct val="106000"/>
              </a:lnSpc>
              <a:spcBef>
                <a:spcPts val="200"/>
              </a:spcBef>
              <a:spcAft>
                <a:spcPts val="750"/>
              </a:spcAft>
            </a:pPr>
            <a:r>
              <a:rPr lang="sk-SK" sz="2400" b="1" kern="100" dirty="0">
                <a:effectLst/>
                <a:latin typeface="Calibri" panose="020F0502020204030204" pitchFamily="34" charset="0"/>
                <a:ea typeface="Calibri" panose="020F0502020204030204" pitchFamily="34" charset="0"/>
                <a:cs typeface="Calibri" panose="020F0502020204030204" pitchFamily="34" charset="0"/>
              </a:rPr>
              <a:t>Miera zamestnanosti mladých ľudí:</a:t>
            </a:r>
            <a:r>
              <a:rPr lang="sk-SK" sz="2400" kern="100" dirty="0">
                <a:effectLst/>
                <a:latin typeface="Calibri" panose="020F0502020204030204" pitchFamily="34" charset="0"/>
                <a:ea typeface="Calibri" panose="020F0502020204030204" pitchFamily="34" charset="0"/>
                <a:cs typeface="Calibri" panose="020F0502020204030204" pitchFamily="34" charset="0"/>
              </a:rPr>
              <a:t> Miera zamestnanosti je základným ukazovateľom monitorovania situácie na trhu práce. Vo vekovej skupine od 15 do 29 rokov sa vypočítava ako podiel ľudí vo veku od 15 do 29 rokov, ktorí sú zamestnaní, na celkovej populácii v tejto skupine.</a:t>
            </a:r>
            <a:endParaRPr lang="sk-SK"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200"/>
              </a:spcBef>
              <a:spcAft>
                <a:spcPts val="750"/>
              </a:spcAft>
            </a:pPr>
            <a:r>
              <a:rPr lang="sk-SK" sz="2400" b="1" kern="100" dirty="0">
                <a:effectLst/>
                <a:latin typeface="Calibri" panose="020F0502020204030204" pitchFamily="34" charset="0"/>
                <a:ea typeface="Calibri" panose="020F0502020204030204" pitchFamily="34" charset="0"/>
                <a:cs typeface="Calibri" panose="020F0502020204030204" pitchFamily="34" charset="0"/>
              </a:rPr>
              <a:t>Miera nezamestnanosti mladých ľudí</a:t>
            </a:r>
            <a:r>
              <a:rPr lang="sk-SK" sz="2400" kern="100" dirty="0">
                <a:effectLst/>
                <a:latin typeface="Calibri" panose="020F0502020204030204" pitchFamily="34" charset="0"/>
                <a:ea typeface="Calibri" panose="020F0502020204030204" pitchFamily="34" charset="0"/>
                <a:cs typeface="Calibri" panose="020F0502020204030204" pitchFamily="34" charset="0"/>
              </a:rPr>
              <a:t> je percento nezamestnaných vo vekovej skupine od 15 do 24 rokov v porovnaní s celkovou pracovnou silou (zamestnanými aj nezamestnanými) v tejto vekovej skupine. </a:t>
            </a:r>
          </a:p>
          <a:p>
            <a:pPr algn="just">
              <a:lnSpc>
                <a:spcPct val="106000"/>
              </a:lnSpc>
              <a:spcBef>
                <a:spcPts val="200"/>
              </a:spcBef>
              <a:spcAft>
                <a:spcPts val="750"/>
              </a:spcAft>
            </a:pPr>
            <a:endParaRPr lang="sk-S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200"/>
              </a:spcBef>
              <a:spcAft>
                <a:spcPts val="750"/>
              </a:spcAft>
            </a:pPr>
            <a:endParaRPr lang="sk-S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200"/>
              </a:spcBef>
              <a:spcAft>
                <a:spcPts val="750"/>
              </a:spcAft>
            </a:pPr>
            <a:endParaRPr lang="sk-S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200"/>
              </a:spcBef>
              <a:spcAft>
                <a:spcPts val="750"/>
              </a:spcAft>
            </a:pPr>
            <a:endParaRPr lang="sk-SK" sz="1800" kern="100" dirty="0">
              <a:solidFill>
                <a:srgbClr val="383838"/>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sk-S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293549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3786EB-D5A9-8166-5D00-308E55608CD3}"/>
              </a:ext>
            </a:extLst>
          </p:cNvPr>
          <p:cNvSpPr>
            <a:spLocks noGrp="1"/>
          </p:cNvSpPr>
          <p:nvPr>
            <p:ph type="title"/>
          </p:nvPr>
        </p:nvSpPr>
        <p:spPr>
          <a:xfrm>
            <a:off x="1819275" y="624110"/>
            <a:ext cx="9685337" cy="1280890"/>
          </a:xfrm>
        </p:spPr>
        <p:txBody>
          <a:bodyPr/>
          <a:lstStyle/>
          <a:p>
            <a:r>
              <a:rPr lang="sk-SK" sz="3200" dirty="0">
                <a:solidFill>
                  <a:srgbClr val="C00000"/>
                </a:solidFill>
                <a:ea typeface="Times New Roman" panose="02020603050405020304" pitchFamily="18" charset="0"/>
              </a:rPr>
              <a:t>P</a:t>
            </a:r>
            <a:r>
              <a:rPr lang="sk-SK" sz="3200" dirty="0">
                <a:solidFill>
                  <a:srgbClr val="C00000"/>
                </a:solidFill>
                <a:effectLst/>
                <a:ea typeface="Times New Roman" panose="02020603050405020304" pitchFamily="18" charset="0"/>
              </a:rPr>
              <a:t>rehľad o trhu práce v Portugalsku</a:t>
            </a:r>
            <a:br>
              <a:rPr lang="sk-SK" sz="1800" dirty="0">
                <a:effectLst/>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5B13409F-9722-B76F-CBB5-6DE9DD8B92DF}"/>
              </a:ext>
            </a:extLst>
          </p:cNvPr>
          <p:cNvSpPr>
            <a:spLocks noGrp="1"/>
          </p:cNvSpPr>
          <p:nvPr>
            <p:ph idx="1"/>
          </p:nvPr>
        </p:nvSpPr>
        <p:spPr>
          <a:xfrm>
            <a:off x="1819275" y="2133600"/>
            <a:ext cx="9685337" cy="2495550"/>
          </a:xfrm>
        </p:spPr>
        <p:txBody>
          <a:bodyPr>
            <a:normAutofit/>
          </a:bodyPr>
          <a:lstStyle/>
          <a:p>
            <a:r>
              <a:rPr lang="sk-SK" sz="2400" dirty="0">
                <a:solidFill>
                  <a:srgbClr val="374151"/>
                </a:solidFill>
                <a:effectLst/>
                <a:latin typeface="Calibri" panose="020F0502020204030204" pitchFamily="34" charset="0"/>
                <a:ea typeface="Calibri" panose="020F0502020204030204" pitchFamily="34" charset="0"/>
              </a:rPr>
              <a:t>Portugalský trh práce bol v minulých rokoch poznačený vysokou nezamestnanosťou, ktorá však postupne klesala. V roku 2021 sa nezamestnanosť pohybovala na úrovni okolo 7 %, čo bolo výrazné zlepšenie oproti predchádzajúcim rokom. </a:t>
            </a:r>
          </a:p>
          <a:p>
            <a:r>
              <a:rPr lang="sk-SK" sz="2400" dirty="0">
                <a:solidFill>
                  <a:srgbClr val="374151"/>
                </a:solidFill>
                <a:effectLst/>
                <a:latin typeface="Calibri" panose="020F0502020204030204" pitchFamily="34" charset="0"/>
                <a:ea typeface="Calibri" panose="020F0502020204030204" pitchFamily="34" charset="0"/>
              </a:rPr>
              <a:t>Zlepšenie bolo čiastočne ovplyvnené podporou zo strany vlády a investíciami do rôznych odvetví</a:t>
            </a:r>
            <a:endParaRPr lang="sk-SK" sz="2400" dirty="0"/>
          </a:p>
        </p:txBody>
      </p:sp>
    </p:spTree>
    <p:extLst>
      <p:ext uri="{BB962C8B-B14F-4D97-AF65-F5344CB8AC3E}">
        <p14:creationId xmlns:p14="http://schemas.microsoft.com/office/powerpoint/2010/main" val="36565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61094-F94E-EC97-12A4-BEF7A37080DA}"/>
              </a:ext>
            </a:extLst>
          </p:cNvPr>
          <p:cNvSpPr>
            <a:spLocks noGrp="1"/>
          </p:cNvSpPr>
          <p:nvPr>
            <p:ph type="title"/>
          </p:nvPr>
        </p:nvSpPr>
        <p:spPr>
          <a:xfrm>
            <a:off x="1640156" y="617107"/>
            <a:ext cx="8911687" cy="1280890"/>
          </a:xfrm>
        </p:spPr>
        <p:txBody>
          <a:bodyPr>
            <a:normAutofit/>
          </a:bodyPr>
          <a:lstStyle/>
          <a:p>
            <a:r>
              <a:rPr lang="sk-SK" sz="3200" u="sng" kern="1800" dirty="0">
                <a:solidFill>
                  <a:srgbClr val="002060"/>
                </a:solidFill>
                <a:effectLst/>
                <a:ea typeface="Times New Roman" panose="02020603050405020304" pitchFamily="18" charset="0"/>
                <a:cs typeface="Times New Roman" panose="02020603050405020304" pitchFamily="18" charset="0"/>
              </a:rPr>
              <a:t>Miera zamestnanosti</a:t>
            </a:r>
            <a:r>
              <a:rPr lang="sk-SK" sz="3200" kern="1800" dirty="0">
                <a:solidFill>
                  <a:srgbClr val="002060"/>
                </a:solidFill>
                <a:effectLst/>
                <a:ea typeface="Times New Roman" panose="02020603050405020304" pitchFamily="18" charset="0"/>
                <a:cs typeface="Times New Roman" panose="02020603050405020304" pitchFamily="18" charset="0"/>
              </a:rPr>
              <a:t> </a:t>
            </a:r>
            <a:r>
              <a:rPr lang="sk-SK" sz="3200" kern="1800" dirty="0">
                <a:solidFill>
                  <a:srgbClr val="0070C0"/>
                </a:solidFill>
                <a:effectLst/>
                <a:ea typeface="Times New Roman" panose="02020603050405020304" pitchFamily="18" charset="0"/>
                <a:cs typeface="Times New Roman" panose="02020603050405020304" pitchFamily="18" charset="0"/>
              </a:rPr>
              <a:t>– 2. kvartál 2023</a:t>
            </a:r>
            <a:br>
              <a:rPr lang="sk-SK"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sk-SK" dirty="0"/>
          </a:p>
        </p:txBody>
      </p:sp>
      <p:pic>
        <p:nvPicPr>
          <p:cNvPr id="4" name="Zástupný objekt pre obsah 3" descr="mapa miera zamestnanosti v nuts 0">
            <a:extLst>
              <a:ext uri="{FF2B5EF4-FFF2-40B4-BE49-F238E27FC236}">
                <a16:creationId xmlns:a16="http://schemas.microsoft.com/office/drawing/2014/main" id="{4A12C818-1F24-AC48-2E19-0A147B659E6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2936"/>
          <a:stretch/>
        </p:blipFill>
        <p:spPr bwMode="auto">
          <a:xfrm>
            <a:off x="266699" y="1330887"/>
            <a:ext cx="5546011" cy="4518450"/>
          </a:xfrm>
          <a:prstGeom prst="rect">
            <a:avLst/>
          </a:prstGeom>
          <a:noFill/>
          <a:ln>
            <a:noFill/>
          </a:ln>
        </p:spPr>
      </p:pic>
      <p:graphicFrame>
        <p:nvGraphicFramePr>
          <p:cNvPr id="3" name="Tabuľka 2">
            <a:extLst>
              <a:ext uri="{FF2B5EF4-FFF2-40B4-BE49-F238E27FC236}">
                <a16:creationId xmlns:a16="http://schemas.microsoft.com/office/drawing/2014/main" id="{C6E9C21C-48D2-ABD8-F5AA-CAC57C2C38A6}"/>
              </a:ext>
            </a:extLst>
          </p:cNvPr>
          <p:cNvGraphicFramePr>
            <a:graphicFrameLocks noGrp="1"/>
          </p:cNvGraphicFramePr>
          <p:nvPr>
            <p:extLst>
              <p:ext uri="{D42A27DB-BD31-4B8C-83A1-F6EECF244321}">
                <p14:modId xmlns:p14="http://schemas.microsoft.com/office/powerpoint/2010/main" val="1881532495"/>
              </p:ext>
            </p:extLst>
          </p:nvPr>
        </p:nvGraphicFramePr>
        <p:xfrm>
          <a:off x="6096001" y="1330886"/>
          <a:ext cx="5829300" cy="4122894"/>
        </p:xfrm>
        <a:graphic>
          <a:graphicData uri="http://schemas.openxmlformats.org/drawingml/2006/table">
            <a:tbl>
              <a:tblPr firstRow="1" firstCol="1" bandRow="1">
                <a:tableStyleId>{5C22544A-7EE6-4342-B048-85BDC9FD1C3A}</a:tableStyleId>
              </a:tblPr>
              <a:tblGrid>
                <a:gridCol w="1165860">
                  <a:extLst>
                    <a:ext uri="{9D8B030D-6E8A-4147-A177-3AD203B41FA5}">
                      <a16:colId xmlns:a16="http://schemas.microsoft.com/office/drawing/2014/main" val="2894855249"/>
                    </a:ext>
                  </a:extLst>
                </a:gridCol>
                <a:gridCol w="1165860">
                  <a:extLst>
                    <a:ext uri="{9D8B030D-6E8A-4147-A177-3AD203B41FA5}">
                      <a16:colId xmlns:a16="http://schemas.microsoft.com/office/drawing/2014/main" val="2697592474"/>
                    </a:ext>
                  </a:extLst>
                </a:gridCol>
                <a:gridCol w="1165860">
                  <a:extLst>
                    <a:ext uri="{9D8B030D-6E8A-4147-A177-3AD203B41FA5}">
                      <a16:colId xmlns:a16="http://schemas.microsoft.com/office/drawing/2014/main" val="2575627745"/>
                    </a:ext>
                  </a:extLst>
                </a:gridCol>
                <a:gridCol w="1165860">
                  <a:extLst>
                    <a:ext uri="{9D8B030D-6E8A-4147-A177-3AD203B41FA5}">
                      <a16:colId xmlns:a16="http://schemas.microsoft.com/office/drawing/2014/main" val="3840422886"/>
                    </a:ext>
                  </a:extLst>
                </a:gridCol>
                <a:gridCol w="1165860">
                  <a:extLst>
                    <a:ext uri="{9D8B030D-6E8A-4147-A177-3AD203B41FA5}">
                      <a16:colId xmlns:a16="http://schemas.microsoft.com/office/drawing/2014/main" val="475577804"/>
                    </a:ext>
                  </a:extLst>
                </a:gridCol>
              </a:tblGrid>
              <a:tr h="869869">
                <a:tc>
                  <a:txBody>
                    <a:bodyPr/>
                    <a:lstStyle/>
                    <a:p>
                      <a:pPr algn="ctr">
                        <a:lnSpc>
                          <a:spcPct val="106000"/>
                        </a:lnSpc>
                        <a:spcBef>
                          <a:spcPts val="750"/>
                        </a:spcBef>
                        <a:spcAft>
                          <a:spcPts val="800"/>
                        </a:spcAft>
                      </a:pPr>
                      <a:r>
                        <a:rPr lang="sk-SK" sz="1400" b="1" kern="0" dirty="0">
                          <a:effectLst/>
                        </a:rPr>
                        <a:t>Poradie</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Kód</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Región</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Hodnota</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Poznámka</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extLst>
                  <a:ext uri="{0D108BD9-81ED-4DB2-BD59-A6C34878D82A}">
                    <a16:rowId xmlns:a16="http://schemas.microsoft.com/office/drawing/2014/main" val="2203347964"/>
                  </a:ext>
                </a:extLst>
              </a:tr>
              <a:tr h="870074">
                <a:tc>
                  <a:txBody>
                    <a:bodyPr/>
                    <a:lstStyle/>
                    <a:p>
                      <a:pPr algn="ctr">
                        <a:lnSpc>
                          <a:spcPct val="106000"/>
                        </a:lnSpc>
                        <a:spcBef>
                          <a:spcPts val="750"/>
                        </a:spcBef>
                        <a:spcAft>
                          <a:spcPts val="800"/>
                        </a:spcAft>
                      </a:pPr>
                      <a:r>
                        <a:rPr lang="sk-SK" sz="1400" b="1" kern="0" dirty="0">
                          <a:effectLst/>
                        </a:rPr>
                        <a:t>1.</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dirty="0">
                          <a:effectLst/>
                        </a:rPr>
                        <a:t>ME</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u="sng" kern="0" dirty="0">
                          <a:solidFill>
                            <a:schemeClr val="tx1"/>
                          </a:solidFill>
                          <a:effectLst/>
                          <a:hlinkClick r:id="rId3" tooltip="viac o regióne ME">
                            <a:extLst>
                              <a:ext uri="{A12FA001-AC4F-418D-AE19-62706E023703}">
                                <ahyp:hlinkClr xmlns:ahyp="http://schemas.microsoft.com/office/drawing/2018/hyperlinkcolor" val="tx"/>
                              </a:ext>
                            </a:extLst>
                          </a:hlinkClick>
                        </a:rPr>
                        <a:t>Čierna Hora</a:t>
                      </a:r>
                      <a:endParaRPr lang="sk-SK"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46,2</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dirty="0">
                          <a:effectLst/>
                        </a:rPr>
                        <a:t>za 2020q4</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extLst>
                  <a:ext uri="{0D108BD9-81ED-4DB2-BD59-A6C34878D82A}">
                    <a16:rowId xmlns:a16="http://schemas.microsoft.com/office/drawing/2014/main" val="2583164788"/>
                  </a:ext>
                </a:extLst>
              </a:tr>
              <a:tr h="870074">
                <a:tc>
                  <a:txBody>
                    <a:bodyPr/>
                    <a:lstStyle/>
                    <a:p>
                      <a:pPr algn="ctr">
                        <a:lnSpc>
                          <a:spcPct val="106000"/>
                        </a:lnSpc>
                        <a:spcBef>
                          <a:spcPts val="750"/>
                        </a:spcBef>
                        <a:spcAft>
                          <a:spcPts val="800"/>
                        </a:spcAft>
                      </a:pPr>
                      <a:r>
                        <a:rPr lang="sk-SK" sz="1400" b="1" kern="0">
                          <a:effectLst/>
                        </a:rPr>
                        <a:t>15.</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SK</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u="sng" kern="0" dirty="0">
                          <a:solidFill>
                            <a:schemeClr val="tx1"/>
                          </a:solidFill>
                          <a:effectLst/>
                          <a:hlinkClick r:id="rId4" tooltip="viac o regióne SK">
                            <a:extLst>
                              <a:ext uri="{A12FA001-AC4F-418D-AE19-62706E023703}">
                                <ahyp:hlinkClr xmlns:ahyp="http://schemas.microsoft.com/office/drawing/2018/hyperlinkcolor" val="tx"/>
                              </a:ext>
                            </a:extLst>
                          </a:hlinkClick>
                        </a:rPr>
                        <a:t>Slovensko</a:t>
                      </a:r>
                      <a:endParaRPr lang="sk-SK"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dirty="0">
                          <a:effectLst/>
                        </a:rPr>
                        <a:t>72</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nSpc>
                          <a:spcPct val="107000"/>
                        </a:lnSpc>
                      </a:pPr>
                      <a:endParaRPr lang="sk-SK" sz="1200" b="1" kern="10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516474398"/>
                  </a:ext>
                </a:extLst>
              </a:tr>
              <a:tr h="870074">
                <a:tc>
                  <a:txBody>
                    <a:bodyPr/>
                    <a:lstStyle/>
                    <a:p>
                      <a:pPr algn="ctr">
                        <a:lnSpc>
                          <a:spcPct val="106000"/>
                        </a:lnSpc>
                        <a:spcBef>
                          <a:spcPts val="750"/>
                        </a:spcBef>
                        <a:spcAft>
                          <a:spcPts val="800"/>
                        </a:spcAft>
                      </a:pPr>
                      <a:r>
                        <a:rPr lang="sk-SK" sz="1400" b="1" kern="0" dirty="0">
                          <a:solidFill>
                            <a:schemeClr val="tx1"/>
                          </a:solidFill>
                          <a:effectLst/>
                          <a:highlight>
                            <a:srgbClr val="FFFF00"/>
                          </a:highlight>
                        </a:rPr>
                        <a:t>17</a:t>
                      </a:r>
                      <a:r>
                        <a:rPr lang="sk-SK" sz="1400" b="1" kern="0" dirty="0">
                          <a:effectLst/>
                          <a:highlight>
                            <a:srgbClr val="FFFF00"/>
                          </a:highlight>
                        </a:rPr>
                        <a:t>.</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highlight>
                            <a:srgbClr val="FFFF00"/>
                          </a:highlight>
                        </a:rPr>
                        <a:t>PT</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u="sng" kern="0" dirty="0">
                          <a:solidFill>
                            <a:schemeClr val="tx1"/>
                          </a:solidFill>
                          <a:effectLst/>
                          <a:highlight>
                            <a:srgbClr val="FFFF00"/>
                          </a:highlight>
                          <a:hlinkClick r:id="rId5" tooltip="viac o regióne PT">
                            <a:extLst>
                              <a:ext uri="{A12FA001-AC4F-418D-AE19-62706E023703}">
                                <ahyp:hlinkClr xmlns:ahyp="http://schemas.microsoft.com/office/drawing/2018/hyperlinkcolor" val="tx"/>
                              </a:ext>
                            </a:extLst>
                          </a:hlinkClick>
                        </a:rPr>
                        <a:t>Portugalsko</a:t>
                      </a:r>
                      <a:endParaRPr lang="sk-SK"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dirty="0">
                          <a:effectLst/>
                          <a:highlight>
                            <a:srgbClr val="FFFF00"/>
                          </a:highlight>
                        </a:rPr>
                        <a:t>72,6</a:t>
                      </a:r>
                      <a:endParaRPr lang="sk-SK"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nSpc>
                          <a:spcPct val="107000"/>
                        </a:lnSpc>
                      </a:pPr>
                      <a:endParaRPr lang="sk-SK" sz="1200" b="1" kern="100" dirty="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35197353"/>
                  </a:ext>
                </a:extLst>
              </a:tr>
              <a:tr h="642803">
                <a:tc>
                  <a:txBody>
                    <a:bodyPr/>
                    <a:lstStyle/>
                    <a:p>
                      <a:pPr algn="ctr">
                        <a:lnSpc>
                          <a:spcPct val="106000"/>
                        </a:lnSpc>
                        <a:spcBef>
                          <a:spcPts val="750"/>
                        </a:spcBef>
                        <a:spcAft>
                          <a:spcPts val="800"/>
                        </a:spcAft>
                      </a:pPr>
                      <a:r>
                        <a:rPr lang="sk-SK" sz="1400" b="1" kern="0">
                          <a:effectLst/>
                        </a:rPr>
                        <a:t>35.</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IS</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u="sng" kern="0" dirty="0">
                          <a:solidFill>
                            <a:schemeClr val="tx1"/>
                          </a:solidFill>
                          <a:effectLst/>
                          <a:hlinkClick r:id="rId6" tooltip="viac o regióne IS">
                            <a:extLst>
                              <a:ext uri="{A12FA001-AC4F-418D-AE19-62706E023703}">
                                <ahyp:hlinkClr xmlns:ahyp="http://schemas.microsoft.com/office/drawing/2018/hyperlinkcolor" val="tx"/>
                              </a:ext>
                            </a:extLst>
                          </a:hlinkClick>
                        </a:rPr>
                        <a:t>Island</a:t>
                      </a:r>
                      <a:endParaRPr lang="sk-SK"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gn="ctr">
                        <a:lnSpc>
                          <a:spcPct val="106000"/>
                        </a:lnSpc>
                        <a:spcBef>
                          <a:spcPts val="750"/>
                        </a:spcBef>
                        <a:spcAft>
                          <a:spcPts val="800"/>
                        </a:spcAft>
                      </a:pPr>
                      <a:r>
                        <a:rPr lang="sk-SK" sz="1400" b="1" kern="0">
                          <a:effectLst/>
                        </a:rPr>
                        <a:t>85,2</a:t>
                      </a:r>
                      <a:endParaRPr lang="sk-SK"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nchor="ctr"/>
                </a:tc>
                <a:tc>
                  <a:txBody>
                    <a:bodyPr/>
                    <a:lstStyle/>
                    <a:p>
                      <a:pPr>
                        <a:lnSpc>
                          <a:spcPct val="107000"/>
                        </a:lnSpc>
                      </a:pPr>
                      <a:endParaRPr lang="sk-SK" sz="1200" b="1" kern="100" dirty="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9212548"/>
                  </a:ext>
                </a:extLst>
              </a:tr>
            </a:tbl>
          </a:graphicData>
        </a:graphic>
      </p:graphicFrame>
      <p:sp>
        <p:nvSpPr>
          <p:cNvPr id="5" name="Rectangle 1">
            <a:extLst>
              <a:ext uri="{FF2B5EF4-FFF2-40B4-BE49-F238E27FC236}">
                <a16:creationId xmlns:a16="http://schemas.microsoft.com/office/drawing/2014/main" id="{D6133D9F-D247-C9B1-4AC1-73534181E1CE}"/>
              </a:ext>
            </a:extLst>
          </p:cNvPr>
          <p:cNvSpPr>
            <a:spLocks noChangeArrowheads="1"/>
          </p:cNvSpPr>
          <p:nvPr/>
        </p:nvSpPr>
        <p:spPr bwMode="auto">
          <a:xfrm>
            <a:off x="6613775" y="5527114"/>
            <a:ext cx="730955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85750" algn="just" defTabSz="914400" rtl="0" eaLnBrk="0" fontAlgn="base" latinLnBrk="0" hangingPunct="0">
              <a:lnSpc>
                <a:spcPct val="100000"/>
              </a:lnSpc>
              <a:spcBef>
                <a:spcPct val="0"/>
              </a:spcBef>
              <a:spcAft>
                <a:spcPct val="0"/>
              </a:spcAft>
              <a:buClrTx/>
              <a:buSzTx/>
              <a:buFontTx/>
              <a:buNone/>
              <a:tabLst/>
            </a:pPr>
            <a:r>
              <a:rPr kumimoji="0" lang="sk-SK" altLang="sk-SK"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Ú</a:t>
            </a:r>
            <a:r>
              <a:rPr kumimoji="0" lang="sk-SK" altLang="sk-SK" sz="1000" b="0"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daje za 2.</a:t>
            </a:r>
            <a:r>
              <a:rPr kumimoji="0" lang="sk-SK" altLang="sk-SK"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sk-SK" altLang="sk-SK" sz="1000" b="0"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kvart</a:t>
            </a:r>
            <a:r>
              <a:rPr kumimoji="0" lang="sk-SK" altLang="sk-SK"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á</a:t>
            </a:r>
            <a:r>
              <a:rPr kumimoji="0" lang="sk-SK" altLang="sk-SK" sz="1000" b="0"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 2023. Zdrojom d</a:t>
            </a:r>
            <a:r>
              <a:rPr kumimoji="0" lang="sk-SK" altLang="sk-SK"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á</a:t>
            </a:r>
            <a:r>
              <a:rPr kumimoji="0" lang="sk-SK" altLang="sk-SK" sz="1000" b="0"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 je </a:t>
            </a:r>
            <a:r>
              <a:rPr kumimoji="0" lang="sk-SK" altLang="sk-SK" sz="1000" b="0" i="0" u="none" strike="noStrike" cap="none" normalizeH="0" baseline="0" dirty="0" err="1">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Eurostat</a:t>
            </a:r>
            <a:r>
              <a:rPr kumimoji="0" lang="sk-SK" altLang="sk-SK" sz="1000" b="0" i="0" u="none" strike="noStrike" cap="none" normalizeH="0" baseline="0" dirty="0">
                <a:ln>
                  <a:noFill/>
                </a:ln>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tabuľka</a:t>
            </a:r>
            <a:r>
              <a:rPr kumimoji="0" lang="sk-SK" altLang="sk-SK"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sk-SK" altLang="sk-SK"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091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C27C27-8BA9-DF6D-F326-8B0A645C12D2}"/>
              </a:ext>
            </a:extLst>
          </p:cNvPr>
          <p:cNvSpPr>
            <a:spLocks noGrp="1"/>
          </p:cNvSpPr>
          <p:nvPr>
            <p:ph type="title"/>
          </p:nvPr>
        </p:nvSpPr>
        <p:spPr/>
        <p:txBody>
          <a:bodyPr/>
          <a:lstStyle/>
          <a:p>
            <a:endParaRPr lang="sk-SK" dirty="0"/>
          </a:p>
        </p:txBody>
      </p:sp>
      <p:pic>
        <p:nvPicPr>
          <p:cNvPr id="4" name="Zástupný objekt pre obsah 3">
            <a:extLst>
              <a:ext uri="{FF2B5EF4-FFF2-40B4-BE49-F238E27FC236}">
                <a16:creationId xmlns:a16="http://schemas.microsoft.com/office/drawing/2014/main" id="{79AB6754-F95C-59FF-9ECE-A1564FF75800}"/>
              </a:ext>
            </a:extLst>
          </p:cNvPr>
          <p:cNvPicPr>
            <a:picLocks noGrp="1" noChangeAspect="1"/>
          </p:cNvPicPr>
          <p:nvPr>
            <p:ph idx="1"/>
          </p:nvPr>
        </p:nvPicPr>
        <p:blipFill>
          <a:blip r:embed="rId2"/>
          <a:stretch>
            <a:fillRect/>
          </a:stretch>
        </p:blipFill>
        <p:spPr>
          <a:xfrm>
            <a:off x="2724150" y="114301"/>
            <a:ext cx="6743699" cy="6743699"/>
          </a:xfrm>
          <a:prstGeom prst="rect">
            <a:avLst/>
          </a:prstGeom>
        </p:spPr>
      </p:pic>
    </p:spTree>
    <p:extLst>
      <p:ext uri="{BB962C8B-B14F-4D97-AF65-F5344CB8AC3E}">
        <p14:creationId xmlns:p14="http://schemas.microsoft.com/office/powerpoint/2010/main" val="277794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AA3EF6-75CD-0B55-CC47-829827BE5866}"/>
              </a:ext>
            </a:extLst>
          </p:cNvPr>
          <p:cNvSpPr>
            <a:spLocks noGrp="1"/>
          </p:cNvSpPr>
          <p:nvPr>
            <p:ph type="title"/>
          </p:nvPr>
        </p:nvSpPr>
        <p:spPr>
          <a:xfrm>
            <a:off x="1726150" y="597805"/>
            <a:ext cx="8911687" cy="1280890"/>
          </a:xfrm>
        </p:spPr>
        <p:txBody>
          <a:bodyPr>
            <a:normAutofit fontScale="90000"/>
          </a:bodyPr>
          <a:lstStyle/>
          <a:p>
            <a:r>
              <a:rPr lang="sk-SK" dirty="0">
                <a:solidFill>
                  <a:srgbClr val="C00000"/>
                </a:solidFill>
                <a:effectLst/>
                <a:latin typeface="Century Gothic" panose="020B0502020202020204" pitchFamily="34" charset="0"/>
                <a:ea typeface="Times New Roman" panose="02020603050405020304" pitchFamily="18" charset="0"/>
              </a:rPr>
              <a:t>Zamestnanosť mladých ľudí v Portugalsku</a:t>
            </a:r>
            <a:br>
              <a:rPr lang="sk-SK" sz="1800" dirty="0">
                <a:effectLst/>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0D030A73-8EC5-30BF-30F2-2E54D20B31DC}"/>
              </a:ext>
            </a:extLst>
          </p:cNvPr>
          <p:cNvSpPr>
            <a:spLocks noGrp="1"/>
          </p:cNvSpPr>
          <p:nvPr>
            <p:ph idx="1"/>
          </p:nvPr>
        </p:nvSpPr>
        <p:spPr>
          <a:xfrm>
            <a:off x="687387" y="1362075"/>
            <a:ext cx="11266487" cy="4972050"/>
          </a:xfrm>
        </p:spPr>
        <p:txBody>
          <a:bodyPr>
            <a:normAutofit/>
          </a:bodyPr>
          <a:lstStyle/>
          <a:p>
            <a:pPr algn="just">
              <a:spcBef>
                <a:spcPts val="1500"/>
              </a:spcBef>
              <a:spcAft>
                <a:spcPts val="1500"/>
              </a:spcAft>
            </a:pPr>
            <a:r>
              <a:rPr lang="sk-SK" sz="2400" dirty="0">
                <a:solidFill>
                  <a:srgbClr val="374151"/>
                </a:solidFill>
                <a:effectLst/>
                <a:latin typeface="Calibri" panose="020F0502020204030204" pitchFamily="34" charset="0"/>
                <a:ea typeface="Times New Roman" panose="02020603050405020304" pitchFamily="18" charset="0"/>
                <a:cs typeface="Calibri" panose="020F0502020204030204" pitchFamily="34" charset="0"/>
              </a:rPr>
              <a:t>Mladí jednotlivci v krajine čelia vyššiemu riziku nezamestnanosti. V roku 2021 bol podiel nezamestnaných mladých ľudí vo veku 15-24 rokov na úrovni 17,4 %. Táto hodnota je síce nižšia oproti predchádzajúcim rokom, ale stále ide o problém, ktorý vyžaduje pozornosť.</a:t>
            </a:r>
            <a:endParaRPr lang="sk-SK" sz="2400" dirty="0">
              <a:effectLst/>
              <a:latin typeface="Calibri" panose="020F0502020204030204" pitchFamily="34" charset="0"/>
              <a:ea typeface="Times New Roman" panose="02020603050405020304" pitchFamily="18" charset="0"/>
              <a:cs typeface="Calibri" panose="020F0502020204030204" pitchFamily="34" charset="0"/>
            </a:endParaRPr>
          </a:p>
          <a:p>
            <a:pPr algn="just">
              <a:spcBef>
                <a:spcPts val="1500"/>
              </a:spcBef>
              <a:spcAft>
                <a:spcPts val="1500"/>
              </a:spcAft>
            </a:pPr>
            <a:r>
              <a:rPr lang="sk-SK" sz="2400" dirty="0">
                <a:solidFill>
                  <a:srgbClr val="374151"/>
                </a:solidFill>
                <a:effectLst/>
                <a:latin typeface="Calibri" panose="020F0502020204030204" pitchFamily="34" charset="0"/>
                <a:ea typeface="Times New Roman" panose="02020603050405020304" pitchFamily="18" charset="0"/>
                <a:cs typeface="Calibri" panose="020F0502020204030204" pitchFamily="34" charset="0"/>
              </a:rPr>
              <a:t>Pre mladých ľudí môže byť náročné nájsť stabilné zamestnanie a nadobudnúť pracovné skúsenosti. Rôzne faktory, vrátane nízkej miery vzdelania a nedostatočného odborného vzdelávania, môžu ovplyvňovať ich šance na zamestnanosť. Mladí ľudia môžu čeliť dočasným pracovným zmluvám a nízkym platovým ohodnoteniam.</a:t>
            </a:r>
            <a:endParaRPr lang="sk-SK" sz="24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k-SK" dirty="0"/>
          </a:p>
        </p:txBody>
      </p:sp>
    </p:spTree>
    <p:extLst>
      <p:ext uri="{BB962C8B-B14F-4D97-AF65-F5344CB8AC3E}">
        <p14:creationId xmlns:p14="http://schemas.microsoft.com/office/powerpoint/2010/main" val="89670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134AFB-72D6-8028-156B-2259BDE57899}"/>
              </a:ext>
            </a:extLst>
          </p:cNvPr>
          <p:cNvSpPr>
            <a:spLocks noGrp="1"/>
          </p:cNvSpPr>
          <p:nvPr>
            <p:ph type="title"/>
          </p:nvPr>
        </p:nvSpPr>
        <p:spPr>
          <a:xfrm>
            <a:off x="1726150" y="366935"/>
            <a:ext cx="8911687" cy="1280890"/>
          </a:xfrm>
        </p:spPr>
        <p:txBody>
          <a:bodyPr>
            <a:noAutofit/>
          </a:bodyPr>
          <a:lstStyle/>
          <a:p>
            <a:r>
              <a:rPr lang="sk-SK" sz="3200" kern="1800" dirty="0">
                <a:solidFill>
                  <a:srgbClr val="002060"/>
                </a:solidFill>
                <a:effectLst/>
                <a:ea typeface="Times New Roman" panose="02020603050405020304" pitchFamily="18" charset="0"/>
                <a:cs typeface="Times New Roman" panose="02020603050405020304" pitchFamily="18" charset="0"/>
              </a:rPr>
              <a:t>Miera nezamestnanosti </a:t>
            </a:r>
            <a:r>
              <a:rPr lang="sk-SK" sz="3200" kern="1800" dirty="0">
                <a:solidFill>
                  <a:srgbClr val="0070C0"/>
                </a:solidFill>
                <a:effectLst/>
                <a:ea typeface="Times New Roman" panose="02020603050405020304" pitchFamily="18" charset="0"/>
                <a:cs typeface="Times New Roman" panose="02020603050405020304" pitchFamily="18" charset="0"/>
              </a:rPr>
              <a:t>mladých so </a:t>
            </a:r>
            <a:r>
              <a:rPr lang="sk-SK" sz="3200" i="1" kern="1800" dirty="0">
                <a:solidFill>
                  <a:srgbClr val="0070C0"/>
                </a:solidFill>
                <a:effectLst/>
                <a:ea typeface="Times New Roman" panose="02020603050405020304" pitchFamily="18" charset="0"/>
                <a:cs typeface="Times New Roman" panose="02020603050405020304" pitchFamily="18" charset="0"/>
              </a:rPr>
              <a:t>základným</a:t>
            </a:r>
            <a:r>
              <a:rPr lang="sk-SK" sz="3200" kern="1800" dirty="0">
                <a:solidFill>
                  <a:srgbClr val="0070C0"/>
                </a:solidFill>
                <a:effectLst/>
                <a:ea typeface="Times New Roman" panose="02020603050405020304" pitchFamily="18" charset="0"/>
                <a:cs typeface="Times New Roman" panose="02020603050405020304" pitchFamily="18" charset="0"/>
              </a:rPr>
              <a:t> </a:t>
            </a:r>
            <a:r>
              <a:rPr lang="sk-SK" sz="3200" i="1" kern="1800" dirty="0">
                <a:solidFill>
                  <a:srgbClr val="0070C0"/>
                </a:solidFill>
                <a:effectLst/>
                <a:ea typeface="Times New Roman" panose="02020603050405020304" pitchFamily="18" charset="0"/>
                <a:cs typeface="Times New Roman" panose="02020603050405020304" pitchFamily="18" charset="0"/>
              </a:rPr>
              <a:t>vzdelaním</a:t>
            </a:r>
            <a:r>
              <a:rPr lang="sk-SK" sz="3200" kern="1800" dirty="0">
                <a:solidFill>
                  <a:srgbClr val="0070C0"/>
                </a:solidFill>
                <a:effectLst/>
                <a:ea typeface="Times New Roman" panose="02020603050405020304" pitchFamily="18" charset="0"/>
                <a:cs typeface="Times New Roman" panose="02020603050405020304" pitchFamily="18" charset="0"/>
              </a:rPr>
              <a:t> – 2. kvartál 2023</a:t>
            </a:r>
            <a:br>
              <a:rPr lang="sk-SK" sz="3200" kern="100" dirty="0">
                <a:effectLst/>
                <a:ea typeface="Calibri" panose="020F0502020204030204" pitchFamily="34" charset="0"/>
                <a:cs typeface="Times New Roman" panose="02020603050405020304" pitchFamily="18" charset="0"/>
              </a:rPr>
            </a:br>
            <a:endParaRPr lang="sk-SK" sz="3200" dirty="0"/>
          </a:p>
        </p:txBody>
      </p:sp>
      <p:pic>
        <p:nvPicPr>
          <p:cNvPr id="4" name="Zástupný objekt pre obsah 3">
            <a:extLst>
              <a:ext uri="{FF2B5EF4-FFF2-40B4-BE49-F238E27FC236}">
                <a16:creationId xmlns:a16="http://schemas.microsoft.com/office/drawing/2014/main" id="{4D14DD86-51DC-75DB-5684-2D433B00B550}"/>
              </a:ext>
            </a:extLst>
          </p:cNvPr>
          <p:cNvPicPr>
            <a:picLocks noGrp="1" noChangeAspect="1"/>
          </p:cNvPicPr>
          <p:nvPr>
            <p:ph idx="1"/>
          </p:nvPr>
        </p:nvPicPr>
        <p:blipFill rotWithShape="1">
          <a:blip r:embed="rId2"/>
          <a:srcRect l="9801" t="405" r="10102" b="-405"/>
          <a:stretch/>
        </p:blipFill>
        <p:spPr>
          <a:xfrm>
            <a:off x="228601" y="1436004"/>
            <a:ext cx="5515611" cy="4517121"/>
          </a:xfrm>
          <a:prstGeom prst="rect">
            <a:avLst/>
          </a:prstGeom>
        </p:spPr>
      </p:pic>
      <p:pic>
        <p:nvPicPr>
          <p:cNvPr id="5" name="Obrázok 4">
            <a:extLst>
              <a:ext uri="{FF2B5EF4-FFF2-40B4-BE49-F238E27FC236}">
                <a16:creationId xmlns:a16="http://schemas.microsoft.com/office/drawing/2014/main" id="{9405F2B2-1F3D-B928-C0A1-9A490803C49E}"/>
              </a:ext>
            </a:extLst>
          </p:cNvPr>
          <p:cNvPicPr>
            <a:picLocks noChangeAspect="1"/>
          </p:cNvPicPr>
          <p:nvPr/>
        </p:nvPicPr>
        <p:blipFill rotWithShape="1">
          <a:blip r:embed="rId3"/>
          <a:srcRect l="-1" r="19941" b="-642"/>
          <a:stretch/>
        </p:blipFill>
        <p:spPr>
          <a:xfrm>
            <a:off x="5872146" y="1514475"/>
            <a:ext cx="6091253" cy="4105275"/>
          </a:xfrm>
          <a:prstGeom prst="rect">
            <a:avLst/>
          </a:prstGeom>
        </p:spPr>
      </p:pic>
    </p:spTree>
    <p:extLst>
      <p:ext uri="{BB962C8B-B14F-4D97-AF65-F5344CB8AC3E}">
        <p14:creationId xmlns:p14="http://schemas.microsoft.com/office/powerpoint/2010/main" val="44419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572485-6459-042F-A7E5-B5F2395D21FB}"/>
              </a:ext>
            </a:extLst>
          </p:cNvPr>
          <p:cNvSpPr>
            <a:spLocks noGrp="1"/>
          </p:cNvSpPr>
          <p:nvPr>
            <p:ph type="title"/>
          </p:nvPr>
        </p:nvSpPr>
        <p:spPr>
          <a:xfrm>
            <a:off x="1754725" y="328835"/>
            <a:ext cx="8911687" cy="1280890"/>
          </a:xfrm>
        </p:spPr>
        <p:txBody>
          <a:bodyPr>
            <a:noAutofit/>
          </a:bodyPr>
          <a:lstStyle/>
          <a:p>
            <a:r>
              <a:rPr lang="sk-SK" sz="3200" kern="1800" dirty="0">
                <a:solidFill>
                  <a:srgbClr val="002060"/>
                </a:solidFill>
                <a:effectLst/>
                <a:ea typeface="Times New Roman" panose="02020603050405020304" pitchFamily="18" charset="0"/>
                <a:cs typeface="Times New Roman" panose="02020603050405020304" pitchFamily="18" charset="0"/>
              </a:rPr>
              <a:t>Miera nezamestnanosti </a:t>
            </a:r>
            <a:r>
              <a:rPr lang="sk-SK" sz="3200" kern="1800" dirty="0">
                <a:solidFill>
                  <a:srgbClr val="0070C0"/>
                </a:solidFill>
                <a:effectLst/>
                <a:ea typeface="Times New Roman" panose="02020603050405020304" pitchFamily="18" charset="0"/>
                <a:cs typeface="Times New Roman" panose="02020603050405020304" pitchFamily="18" charset="0"/>
              </a:rPr>
              <a:t>mladých so </a:t>
            </a:r>
            <a:r>
              <a:rPr lang="sk-SK" sz="3200" i="1" kern="1800" dirty="0">
                <a:solidFill>
                  <a:srgbClr val="0070C0"/>
                </a:solidFill>
                <a:effectLst/>
                <a:ea typeface="Times New Roman" panose="02020603050405020304" pitchFamily="18" charset="0"/>
                <a:cs typeface="Times New Roman" panose="02020603050405020304" pitchFamily="18" charset="0"/>
              </a:rPr>
              <a:t>stredoškolským</a:t>
            </a:r>
            <a:r>
              <a:rPr lang="sk-SK" sz="3200" kern="1800" dirty="0">
                <a:solidFill>
                  <a:srgbClr val="0070C0"/>
                </a:solidFill>
                <a:effectLst/>
                <a:ea typeface="Times New Roman" panose="02020603050405020304" pitchFamily="18" charset="0"/>
                <a:cs typeface="Times New Roman" panose="02020603050405020304" pitchFamily="18" charset="0"/>
              </a:rPr>
              <a:t> </a:t>
            </a:r>
            <a:r>
              <a:rPr lang="sk-SK" sz="3200" i="1" kern="1800" dirty="0">
                <a:solidFill>
                  <a:srgbClr val="0070C0"/>
                </a:solidFill>
                <a:effectLst/>
                <a:ea typeface="Times New Roman" panose="02020603050405020304" pitchFamily="18" charset="0"/>
                <a:cs typeface="Times New Roman" panose="02020603050405020304" pitchFamily="18" charset="0"/>
              </a:rPr>
              <a:t>vzdelaním</a:t>
            </a:r>
            <a:r>
              <a:rPr lang="sk-SK" sz="3200" kern="1800" dirty="0">
                <a:solidFill>
                  <a:srgbClr val="0070C0"/>
                </a:solidFill>
                <a:effectLst/>
                <a:ea typeface="Times New Roman" panose="02020603050405020304" pitchFamily="18" charset="0"/>
                <a:cs typeface="Times New Roman" panose="02020603050405020304" pitchFamily="18" charset="0"/>
              </a:rPr>
              <a:t> – 2. kvartál 2023</a:t>
            </a:r>
            <a:br>
              <a:rPr lang="sk-SK" sz="3200" kern="100" dirty="0">
                <a:effectLst/>
                <a:ea typeface="Calibri" panose="020F0502020204030204" pitchFamily="34" charset="0"/>
                <a:cs typeface="Times New Roman" panose="02020603050405020304" pitchFamily="18" charset="0"/>
              </a:rPr>
            </a:br>
            <a:endParaRPr lang="sk-SK" sz="3200" dirty="0"/>
          </a:p>
        </p:txBody>
      </p:sp>
      <p:pic>
        <p:nvPicPr>
          <p:cNvPr id="4" name="Zástupný objekt pre obsah 3">
            <a:extLst>
              <a:ext uri="{FF2B5EF4-FFF2-40B4-BE49-F238E27FC236}">
                <a16:creationId xmlns:a16="http://schemas.microsoft.com/office/drawing/2014/main" id="{B40F95C9-B71D-6BEA-FCC3-01624CEE4B9D}"/>
              </a:ext>
            </a:extLst>
          </p:cNvPr>
          <p:cNvPicPr>
            <a:picLocks noGrp="1" noChangeAspect="1"/>
          </p:cNvPicPr>
          <p:nvPr>
            <p:ph idx="1"/>
          </p:nvPr>
        </p:nvPicPr>
        <p:blipFill rotWithShape="1">
          <a:blip r:embed="rId2"/>
          <a:srcRect l="4020" r="7256"/>
          <a:stretch/>
        </p:blipFill>
        <p:spPr>
          <a:xfrm>
            <a:off x="266700" y="1459816"/>
            <a:ext cx="5429250" cy="4344988"/>
          </a:xfrm>
          <a:prstGeom prst="rect">
            <a:avLst/>
          </a:prstGeom>
        </p:spPr>
      </p:pic>
      <p:pic>
        <p:nvPicPr>
          <p:cNvPr id="5" name="Obrázok 4">
            <a:extLst>
              <a:ext uri="{FF2B5EF4-FFF2-40B4-BE49-F238E27FC236}">
                <a16:creationId xmlns:a16="http://schemas.microsoft.com/office/drawing/2014/main" id="{68C491A7-6345-20B2-2F13-A963E957604E}"/>
              </a:ext>
            </a:extLst>
          </p:cNvPr>
          <p:cNvPicPr>
            <a:picLocks noChangeAspect="1"/>
          </p:cNvPicPr>
          <p:nvPr/>
        </p:nvPicPr>
        <p:blipFill>
          <a:blip r:embed="rId3"/>
          <a:stretch>
            <a:fillRect/>
          </a:stretch>
        </p:blipFill>
        <p:spPr>
          <a:xfrm>
            <a:off x="5695950" y="1459816"/>
            <a:ext cx="7993350" cy="4149727"/>
          </a:xfrm>
          <a:prstGeom prst="rect">
            <a:avLst/>
          </a:prstGeom>
        </p:spPr>
      </p:pic>
    </p:spTree>
    <p:extLst>
      <p:ext uri="{BB962C8B-B14F-4D97-AF65-F5344CB8AC3E}">
        <p14:creationId xmlns:p14="http://schemas.microsoft.com/office/powerpoint/2010/main" val="1405648349"/>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165</TotalTime>
  <Words>583</Words>
  <Application>Microsoft Office PowerPoint</Application>
  <PresentationFormat>Širokouhlá</PresentationFormat>
  <Paragraphs>64</Paragraphs>
  <Slides>13</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13</vt:i4>
      </vt:variant>
    </vt:vector>
  </HeadingPairs>
  <TitlesOfParts>
    <vt:vector size="20" baseType="lpstr">
      <vt:lpstr>Arial</vt:lpstr>
      <vt:lpstr>Calibri</vt:lpstr>
      <vt:lpstr>Century Gothic</vt:lpstr>
      <vt:lpstr>Times New Roman</vt:lpstr>
      <vt:lpstr>Verdana</vt:lpstr>
      <vt:lpstr>Wingdings 3</vt:lpstr>
      <vt:lpstr>Dym</vt:lpstr>
      <vt:lpstr>Trh práce v Portugalsku a zamestnanosť mladých ľudí</vt:lpstr>
      <vt:lpstr>Obsah</vt:lpstr>
      <vt:lpstr>Teoretické východiská</vt:lpstr>
      <vt:lpstr>Prehľad o trhu práce v Portugalsku </vt:lpstr>
      <vt:lpstr>Miera zamestnanosti – 2. kvartál 2023 </vt:lpstr>
      <vt:lpstr>Prezentácia programu PowerPoint</vt:lpstr>
      <vt:lpstr>Zamestnanosť mladých ľudí v Portugalsku </vt:lpstr>
      <vt:lpstr>Miera nezamestnanosti mladých so základným vzdelaním – 2. kvartál 2023 </vt:lpstr>
      <vt:lpstr>Miera nezamestnanosti mladých so stredoškolským vzdelaním – 2. kvartál 2023 </vt:lpstr>
      <vt:lpstr>Miera nezamestnanosti mladých so vysokoškolským vzdelaním – 2. kvartál 2023 </vt:lpstr>
      <vt:lpstr>Snahy o zlepšenie situácie </vt:lpstr>
      <vt:lpstr>Záver </vt:lpstr>
      <vt:lpstr>Zdroje: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 v Portugalsku</dc:title>
  <dc:creator>Opial</dc:creator>
  <cp:lastModifiedBy>Gabriel Kovács</cp:lastModifiedBy>
  <cp:revision>12</cp:revision>
  <dcterms:created xsi:type="dcterms:W3CDTF">2023-10-17T09:14:49Z</dcterms:created>
  <dcterms:modified xsi:type="dcterms:W3CDTF">2023-11-08T19:25:54Z</dcterms:modified>
</cp:coreProperties>
</file>