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2" r:id="rId6"/>
    <p:sldId id="263" r:id="rId7"/>
    <p:sldId id="267" r:id="rId8"/>
    <p:sldId id="264" r:id="rId9"/>
    <p:sldId id="266" r:id="rId10"/>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ovná spojnic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sk-SK"/>
              <a:t>Kliknite sem a upravte štýl predlohy nadpisov.</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a:t>Kliknite sem a upravte štýl predlohy podnadpisov.</a:t>
            </a:r>
            <a:endParaRPr kumimoji="0" lang="en-US"/>
          </a:p>
        </p:txBody>
      </p:sp>
      <p:sp>
        <p:nvSpPr>
          <p:cNvPr id="16" name="Zástupný symbol dátumu 15"/>
          <p:cNvSpPr>
            <a:spLocks noGrp="1"/>
          </p:cNvSpPr>
          <p:nvPr>
            <p:ph type="dt" sz="half" idx="10"/>
          </p:nvPr>
        </p:nvSpPr>
        <p:spPr/>
        <p:txBody>
          <a:bodyPr/>
          <a:lstStyle/>
          <a:p>
            <a:fld id="{5BE45AF4-C04B-4CE0-B8B5-98916B41DC05}" type="datetimeFigureOut">
              <a:rPr lang="sk-SK" smtClean="0"/>
              <a:pPr/>
              <a:t>8. 11. 2023</a:t>
            </a:fld>
            <a:endParaRPr lang="sk-SK"/>
          </a:p>
        </p:txBody>
      </p:sp>
      <p:sp>
        <p:nvSpPr>
          <p:cNvPr id="2" name="Zástupný symbol päty 1"/>
          <p:cNvSpPr>
            <a:spLocks noGrp="1"/>
          </p:cNvSpPr>
          <p:nvPr>
            <p:ph type="ftr" sz="quarter" idx="11"/>
          </p:nvPr>
        </p:nvSpPr>
        <p:spPr/>
        <p:txBody>
          <a:bodyPr/>
          <a:lstStyle/>
          <a:p>
            <a:endParaRPr lang="sk-SK"/>
          </a:p>
        </p:txBody>
      </p:sp>
      <p:sp>
        <p:nvSpPr>
          <p:cNvPr id="15" name="Zástupný symbol čísla snímky 14"/>
          <p:cNvSpPr>
            <a:spLocks noGrp="1"/>
          </p:cNvSpPr>
          <p:nvPr>
            <p:ph type="sldNum" sz="quarter" idx="12"/>
          </p:nvPr>
        </p:nvSpPr>
        <p:spPr>
          <a:xfrm>
            <a:off x="8229600" y="6473952"/>
            <a:ext cx="758952" cy="246888"/>
          </a:xfrm>
        </p:spPr>
        <p:txBody>
          <a:bodyPr/>
          <a:lstStyle/>
          <a:p>
            <a:fld id="{C62D806A-0EFF-4728-9068-07524CB7E611}"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4" name="Zástupný symbol dátumu 3"/>
          <p:cNvSpPr>
            <a:spLocks noGrp="1"/>
          </p:cNvSpPr>
          <p:nvPr>
            <p:ph type="dt" sz="half" idx="10"/>
          </p:nvPr>
        </p:nvSpPr>
        <p:spPr/>
        <p:txBody>
          <a:bodyPr/>
          <a:lstStyle/>
          <a:p>
            <a:fld id="{5BE45AF4-C04B-4CE0-B8B5-98916B41DC05}" type="datetimeFigureOut">
              <a:rPr lang="sk-SK" smtClean="0"/>
              <a:pPr/>
              <a:t>8. 11. 2023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62D806A-0EFF-4728-9068-07524CB7E611}"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858000" y="549276"/>
            <a:ext cx="1828800" cy="5851525"/>
          </a:xfrm>
        </p:spPr>
        <p:txBody>
          <a:bodyPr vert="eaVert"/>
          <a:lstStyle/>
          <a:p>
            <a:r>
              <a:rPr kumimoji="0" lang="sk-SK"/>
              <a:t>Kliknite sem a upravte štýl predlohy nadpisov.</a:t>
            </a:r>
            <a:endParaRPr kumimoji="0" lang="en-US"/>
          </a:p>
        </p:txBody>
      </p:sp>
      <p:sp>
        <p:nvSpPr>
          <p:cNvPr id="3" name="Zástupný symbol zvislého textu 2"/>
          <p:cNvSpPr>
            <a:spLocks noGrp="1"/>
          </p:cNvSpPr>
          <p:nvPr>
            <p:ph type="body" orient="vert" idx="1"/>
          </p:nvPr>
        </p:nvSpPr>
        <p:spPr>
          <a:xfrm>
            <a:off x="457200" y="549276"/>
            <a:ext cx="6248400" cy="5851525"/>
          </a:xfrm>
        </p:spPr>
        <p:txBody>
          <a:bodyPr vert="eaVert"/>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4" name="Zástupný symbol dátumu 3"/>
          <p:cNvSpPr>
            <a:spLocks noGrp="1"/>
          </p:cNvSpPr>
          <p:nvPr>
            <p:ph type="dt" sz="half" idx="10"/>
          </p:nvPr>
        </p:nvSpPr>
        <p:spPr/>
        <p:txBody>
          <a:bodyPr/>
          <a:lstStyle/>
          <a:p>
            <a:fld id="{5BE45AF4-C04B-4CE0-B8B5-98916B41DC05}" type="datetimeFigureOut">
              <a:rPr lang="sk-SK" smtClean="0"/>
              <a:pPr/>
              <a:t>8. 11. 2023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62D806A-0EFF-4728-9068-07524CB7E611}"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sk-SK"/>
              <a:t>Kliknite sem a upravte štýl predlohy nadpisov.</a:t>
            </a:r>
            <a:endParaRPr kumimoji="0" lang="en-US"/>
          </a:p>
        </p:txBody>
      </p:sp>
      <p:sp>
        <p:nvSpPr>
          <p:cNvPr id="27" name="Zástupný symbol obsahu 26"/>
          <p:cNvSpPr>
            <a:spLocks noGrp="1"/>
          </p:cNvSpPr>
          <p:nvPr>
            <p:ph idx="1"/>
          </p:nvPr>
        </p:nvSpPr>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25" name="Zástupný symbol dátumu 24"/>
          <p:cNvSpPr>
            <a:spLocks noGrp="1"/>
          </p:cNvSpPr>
          <p:nvPr>
            <p:ph type="dt" sz="half" idx="10"/>
          </p:nvPr>
        </p:nvSpPr>
        <p:spPr/>
        <p:txBody>
          <a:bodyPr/>
          <a:lstStyle/>
          <a:p>
            <a:fld id="{5BE45AF4-C04B-4CE0-B8B5-98916B41DC05}" type="datetimeFigureOut">
              <a:rPr lang="sk-SK" smtClean="0"/>
              <a:pPr/>
              <a:t>8. 11. 2023</a:t>
            </a:fld>
            <a:endParaRPr lang="sk-SK"/>
          </a:p>
        </p:txBody>
      </p:sp>
      <p:sp>
        <p:nvSpPr>
          <p:cNvPr id="19" name="Zástupný symbol päty 18"/>
          <p:cNvSpPr>
            <a:spLocks noGrp="1"/>
          </p:cNvSpPr>
          <p:nvPr>
            <p:ph type="ftr" sz="quarter" idx="11"/>
          </p:nvPr>
        </p:nvSpPr>
        <p:spPr>
          <a:xfrm>
            <a:off x="3581400" y="76200"/>
            <a:ext cx="2895600" cy="288925"/>
          </a:xfrm>
        </p:spPr>
        <p:txBody>
          <a:bodyPr/>
          <a:lstStyle/>
          <a:p>
            <a:endParaRPr lang="sk-SK"/>
          </a:p>
        </p:txBody>
      </p:sp>
      <p:sp>
        <p:nvSpPr>
          <p:cNvPr id="16" name="Zástupný symbol čísla snímky 15"/>
          <p:cNvSpPr>
            <a:spLocks noGrp="1"/>
          </p:cNvSpPr>
          <p:nvPr>
            <p:ph type="sldNum" sz="quarter" idx="12"/>
          </p:nvPr>
        </p:nvSpPr>
        <p:spPr>
          <a:xfrm>
            <a:off x="8229600" y="6473952"/>
            <a:ext cx="758952" cy="246888"/>
          </a:xfrm>
        </p:spPr>
        <p:txBody>
          <a:bodyPr/>
          <a:lstStyle/>
          <a:p>
            <a:fld id="{C62D806A-0EFF-4728-9068-07524CB7E611}"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3">
        <a:schemeClr val="bg2"/>
      </p:bgRef>
    </p:bg>
    <p:spTree>
      <p:nvGrpSpPr>
        <p:cNvPr id="1" name=""/>
        <p:cNvGrpSpPr/>
        <p:nvPr/>
      </p:nvGrpSpPr>
      <p:grpSpPr>
        <a:xfrm>
          <a:off x="0" y="0"/>
          <a:ext cx="0" cy="0"/>
          <a:chOff x="0" y="0"/>
          <a:chExt cx="0" cy="0"/>
        </a:xfrm>
      </p:grpSpPr>
      <p:sp>
        <p:nvSpPr>
          <p:cNvPr id="7" name="Rovná spojnic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tex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a:t>Kliknite sem a upravte štýly predlohy textu.</a:t>
            </a:r>
          </a:p>
        </p:txBody>
      </p:sp>
      <p:sp>
        <p:nvSpPr>
          <p:cNvPr id="19" name="Zástupný symbol dátumu 18"/>
          <p:cNvSpPr>
            <a:spLocks noGrp="1"/>
          </p:cNvSpPr>
          <p:nvPr>
            <p:ph type="dt" sz="half" idx="10"/>
          </p:nvPr>
        </p:nvSpPr>
        <p:spPr/>
        <p:txBody>
          <a:bodyPr/>
          <a:lstStyle/>
          <a:p>
            <a:fld id="{5BE45AF4-C04B-4CE0-B8B5-98916B41DC05}" type="datetimeFigureOut">
              <a:rPr lang="sk-SK" smtClean="0"/>
              <a:pPr/>
              <a:t>8. 11. 2023</a:t>
            </a:fld>
            <a:endParaRPr lang="sk-SK"/>
          </a:p>
        </p:txBody>
      </p:sp>
      <p:sp>
        <p:nvSpPr>
          <p:cNvPr id="11" name="Zástupný symbol päty 10"/>
          <p:cNvSpPr>
            <a:spLocks noGrp="1"/>
          </p:cNvSpPr>
          <p:nvPr>
            <p:ph type="ftr" sz="quarter" idx="11"/>
          </p:nvPr>
        </p:nvSpPr>
        <p:spPr/>
        <p:txBody>
          <a:bodyPr/>
          <a:lstStyle/>
          <a:p>
            <a:endParaRPr lang="sk-SK"/>
          </a:p>
        </p:txBody>
      </p:sp>
      <p:sp>
        <p:nvSpPr>
          <p:cNvPr id="16" name="Zástupný symbol čísla snímky 15"/>
          <p:cNvSpPr>
            <a:spLocks noGrp="1"/>
          </p:cNvSpPr>
          <p:nvPr>
            <p:ph type="sldNum" sz="quarter" idx="12"/>
          </p:nvPr>
        </p:nvSpPr>
        <p:spPr/>
        <p:txBody>
          <a:bodyPr/>
          <a:lstStyle/>
          <a:p>
            <a:fld id="{C62D806A-0EFF-4728-9068-07524CB7E611}" type="slidenum">
              <a:rPr lang="sk-SK" smtClean="0"/>
              <a:pPr/>
              <a:t>‹#›</a:t>
            </a:fld>
            <a:endParaRPr lang="sk-SK"/>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sk-SK"/>
              <a:t>Kliknite sem a upravte štýl predlohy nadpisov.</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sk-SK"/>
              <a:t>Kliknite sem a upravte štýl predlohy nadpisov.</a:t>
            </a:r>
            <a:endParaRPr kumimoji="0" lang="en-US"/>
          </a:p>
        </p:txBody>
      </p:sp>
      <p:sp>
        <p:nvSpPr>
          <p:cNvPr id="14" name="Zástupný symbol obsah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13" name="Zástupný symbol obsah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21" name="Zástupný symbol dátumu 20"/>
          <p:cNvSpPr>
            <a:spLocks noGrp="1"/>
          </p:cNvSpPr>
          <p:nvPr>
            <p:ph type="dt" sz="half" idx="10"/>
          </p:nvPr>
        </p:nvSpPr>
        <p:spPr/>
        <p:txBody>
          <a:bodyPr/>
          <a:lstStyle/>
          <a:p>
            <a:fld id="{5BE45AF4-C04B-4CE0-B8B5-98916B41DC05}" type="datetimeFigureOut">
              <a:rPr lang="sk-SK" smtClean="0"/>
              <a:pPr/>
              <a:t>8. 11. 2023</a:t>
            </a:fld>
            <a:endParaRPr lang="sk-SK"/>
          </a:p>
        </p:txBody>
      </p:sp>
      <p:sp>
        <p:nvSpPr>
          <p:cNvPr id="10" name="Zástupný symbol päty 9"/>
          <p:cNvSpPr>
            <a:spLocks noGrp="1"/>
          </p:cNvSpPr>
          <p:nvPr>
            <p:ph type="ftr" sz="quarter" idx="11"/>
          </p:nvPr>
        </p:nvSpPr>
        <p:spPr/>
        <p:txBody>
          <a:bodyPr/>
          <a:lstStyle/>
          <a:p>
            <a:endParaRPr lang="sk-SK"/>
          </a:p>
        </p:txBody>
      </p:sp>
      <p:sp>
        <p:nvSpPr>
          <p:cNvPr id="31" name="Zástupný symbol čísla snímky 30"/>
          <p:cNvSpPr>
            <a:spLocks noGrp="1"/>
          </p:cNvSpPr>
          <p:nvPr>
            <p:ph type="sldNum" sz="quarter" idx="12"/>
          </p:nvPr>
        </p:nvSpPr>
        <p:spPr/>
        <p:txBody>
          <a:bodyPr/>
          <a:lstStyle/>
          <a:p>
            <a:fld id="{C62D806A-0EFF-4728-9068-07524CB7E611}"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sk-SK"/>
              <a:t>Kliknite sem a upravte štýl predlohy nadpisov.</a:t>
            </a:r>
            <a:endParaRPr kumimoji="0" lang="en-US"/>
          </a:p>
        </p:txBody>
      </p:sp>
      <p:sp>
        <p:nvSpPr>
          <p:cNvPr id="13" name="Zástupný symbol text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k-SK"/>
              <a:t>Kliknite sem a upravte štýly predlohy textu.</a:t>
            </a:r>
          </a:p>
        </p:txBody>
      </p:sp>
      <p:sp>
        <p:nvSpPr>
          <p:cNvPr id="25" name="Zástupný symbol text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k-SK"/>
              <a:t>Kliknite sem a upravte štýly predlohy textu.</a:t>
            </a:r>
          </a:p>
        </p:txBody>
      </p:sp>
      <p:sp>
        <p:nvSpPr>
          <p:cNvPr id="4" name="Zástupný symbol obsah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28" name="Zástupný symbol obsah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10" name="Zástupný symbol dátumu 9"/>
          <p:cNvSpPr>
            <a:spLocks noGrp="1"/>
          </p:cNvSpPr>
          <p:nvPr>
            <p:ph type="dt" sz="half" idx="10"/>
          </p:nvPr>
        </p:nvSpPr>
        <p:spPr/>
        <p:txBody>
          <a:bodyPr/>
          <a:lstStyle/>
          <a:p>
            <a:fld id="{5BE45AF4-C04B-4CE0-B8B5-98916B41DC05}" type="datetimeFigureOut">
              <a:rPr lang="sk-SK" smtClean="0"/>
              <a:pPr/>
              <a:t>8. 11. 2023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a:xfrm>
            <a:off x="8229600" y="6477000"/>
            <a:ext cx="762000" cy="246888"/>
          </a:xfrm>
        </p:spPr>
        <p:txBody>
          <a:bodyPr/>
          <a:lstStyle/>
          <a:p>
            <a:fld id="{C62D806A-0EFF-4728-9068-07524CB7E611}" type="slidenum">
              <a:rPr lang="sk-SK" smtClean="0"/>
              <a:pPr/>
              <a:t>‹#›</a:t>
            </a:fld>
            <a:endParaRPr lang="sk-SK"/>
          </a:p>
        </p:txBody>
      </p:sp>
      <p:sp>
        <p:nvSpPr>
          <p:cNvPr id="11" name="Rovná spojnic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sk-SK"/>
              <a:t>Kliknite sem a upravte štýl predlohy nadpisov.</a:t>
            </a:r>
            <a:endParaRPr kumimoji="0" lang="en-US"/>
          </a:p>
        </p:txBody>
      </p:sp>
      <p:sp>
        <p:nvSpPr>
          <p:cNvPr id="12" name="Zástupný symbol dátumu 11"/>
          <p:cNvSpPr>
            <a:spLocks noGrp="1"/>
          </p:cNvSpPr>
          <p:nvPr>
            <p:ph type="dt" sz="half" idx="10"/>
          </p:nvPr>
        </p:nvSpPr>
        <p:spPr/>
        <p:txBody>
          <a:bodyPr/>
          <a:lstStyle/>
          <a:p>
            <a:fld id="{5BE45AF4-C04B-4CE0-B8B5-98916B41DC05}" type="datetimeFigureOut">
              <a:rPr lang="sk-SK" smtClean="0"/>
              <a:pPr/>
              <a:t>8. 11. 2023</a:t>
            </a:fld>
            <a:endParaRPr lang="sk-SK"/>
          </a:p>
        </p:txBody>
      </p:sp>
      <p:sp>
        <p:nvSpPr>
          <p:cNvPr id="21" name="Zástupný symbol päty 20"/>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62D806A-0EFF-4728-9068-07524CB7E611}"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3" name="Zástupný symbol dátumu 2"/>
          <p:cNvSpPr>
            <a:spLocks noGrp="1"/>
          </p:cNvSpPr>
          <p:nvPr>
            <p:ph type="dt" sz="half" idx="10"/>
          </p:nvPr>
        </p:nvSpPr>
        <p:spPr/>
        <p:txBody>
          <a:bodyPr/>
          <a:lstStyle/>
          <a:p>
            <a:fld id="{5BE45AF4-C04B-4CE0-B8B5-98916B41DC05}" type="datetimeFigureOut">
              <a:rPr lang="sk-SK" smtClean="0"/>
              <a:pPr/>
              <a:t>8. 11. 2023</a:t>
            </a:fld>
            <a:endParaRPr lang="sk-SK"/>
          </a:p>
        </p:txBody>
      </p:sp>
      <p:sp>
        <p:nvSpPr>
          <p:cNvPr id="24" name="Zástupný symbol päty 23"/>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62D806A-0EFF-4728-9068-07524CB7E611}"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ovná spojnic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sk-SK"/>
              <a:t>Kliknite sem a upravte štýl predlohy nadpisov.</a:t>
            </a:r>
            <a:endParaRPr kumimoji="0" lang="en-US"/>
          </a:p>
        </p:txBody>
      </p:sp>
      <p:sp>
        <p:nvSpPr>
          <p:cNvPr id="26" name="Zástupný symbol text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a:t>Kliknite sem a upravte štýly predlohy textu.</a:t>
            </a:r>
          </a:p>
        </p:txBody>
      </p:sp>
      <p:sp>
        <p:nvSpPr>
          <p:cNvPr id="14" name="Zástupný symbol obsah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25" name="Zástupný symbol dátumu 24"/>
          <p:cNvSpPr>
            <a:spLocks noGrp="1"/>
          </p:cNvSpPr>
          <p:nvPr>
            <p:ph type="dt" sz="half" idx="10"/>
          </p:nvPr>
        </p:nvSpPr>
        <p:spPr/>
        <p:txBody>
          <a:bodyPr/>
          <a:lstStyle/>
          <a:p>
            <a:fld id="{5BE45AF4-C04B-4CE0-B8B5-98916B41DC05}" type="datetimeFigureOut">
              <a:rPr lang="sk-SK" smtClean="0"/>
              <a:pPr/>
              <a:t>8. 11. 2023</a:t>
            </a:fld>
            <a:endParaRPr lang="sk-SK"/>
          </a:p>
        </p:txBody>
      </p:sp>
      <p:sp>
        <p:nvSpPr>
          <p:cNvPr id="29" name="Zástupný symbol päty 28"/>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62D806A-0EFF-4728-9068-07524CB7E611}"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13" name="Zástupný symbol obrázka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sk-SK"/>
              <a:t>Ak chcete pridať obrázok, kliknite na ikonu</a:t>
            </a:r>
            <a:endParaRPr kumimoji="0" lang="en-US" dirty="0"/>
          </a:p>
        </p:txBody>
      </p:sp>
      <p:sp>
        <p:nvSpPr>
          <p:cNvPr id="7" name="Zástupný symbol dátumu 6"/>
          <p:cNvSpPr>
            <a:spLocks noGrp="1"/>
          </p:cNvSpPr>
          <p:nvPr>
            <p:ph type="dt" sz="half" idx="10"/>
          </p:nvPr>
        </p:nvSpPr>
        <p:spPr/>
        <p:txBody>
          <a:bodyPr/>
          <a:lstStyle/>
          <a:p>
            <a:fld id="{5BE45AF4-C04B-4CE0-B8B5-98916B41DC05}" type="datetimeFigureOut">
              <a:rPr lang="sk-SK" smtClean="0"/>
              <a:pPr/>
              <a:t>8. 11. 2023</a:t>
            </a:fld>
            <a:endParaRPr lang="sk-SK"/>
          </a:p>
        </p:txBody>
      </p:sp>
      <p:sp>
        <p:nvSpPr>
          <p:cNvPr id="5" name="Zástupný symbol päty 4"/>
          <p:cNvSpPr>
            <a:spLocks noGrp="1"/>
          </p:cNvSpPr>
          <p:nvPr>
            <p:ph type="ftr" sz="quarter" idx="11"/>
          </p:nvPr>
        </p:nvSpPr>
        <p:spPr/>
        <p:txBody>
          <a:bodyPr/>
          <a:lstStyle/>
          <a:p>
            <a:endParaRPr lang="sk-SK"/>
          </a:p>
        </p:txBody>
      </p:sp>
      <p:sp>
        <p:nvSpPr>
          <p:cNvPr id="31" name="Zástupný symbol čísla snímky 30"/>
          <p:cNvSpPr>
            <a:spLocks noGrp="1"/>
          </p:cNvSpPr>
          <p:nvPr>
            <p:ph type="sldNum" sz="quarter" idx="12"/>
          </p:nvPr>
        </p:nvSpPr>
        <p:spPr/>
        <p:txBody>
          <a:bodyPr/>
          <a:lstStyle/>
          <a:p>
            <a:fld id="{C62D806A-0EFF-4728-9068-07524CB7E611}" type="slidenum">
              <a:rPr lang="sk-SK" smtClean="0"/>
              <a:pPr/>
              <a:t>‹#›</a:t>
            </a:fld>
            <a:endParaRPr lang="sk-SK"/>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sk-SK"/>
              <a:t>Kliknite sem a upravte štýl predlohy nadpisov.</a:t>
            </a:r>
            <a:endParaRPr kumimoji="0" lang="en-US"/>
          </a:p>
        </p:txBody>
      </p:sp>
      <p:sp>
        <p:nvSpPr>
          <p:cNvPr id="26" name="Zástupný symbol text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sk-SK"/>
              <a:t>Kliknite sem a upravte štýly predlohy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vná spojnic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text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sk-SK"/>
              <a:t>Kliknite sem a upravte štýly predlohy textu.</a:t>
            </a:r>
          </a:p>
          <a:p>
            <a:pPr lvl="1" eaLnBrk="1" latinLnBrk="0" hangingPunct="1"/>
            <a:r>
              <a:rPr kumimoji="0" lang="sk-SK"/>
              <a:t>Druhá úroveň</a:t>
            </a:r>
          </a:p>
          <a:p>
            <a:pPr lvl="2" eaLnBrk="1" latinLnBrk="0" hangingPunct="1"/>
            <a:r>
              <a:rPr kumimoji="0" lang="sk-SK"/>
              <a:t>Tretia úroveň</a:t>
            </a:r>
          </a:p>
          <a:p>
            <a:pPr lvl="3" eaLnBrk="1" latinLnBrk="0" hangingPunct="1"/>
            <a:r>
              <a:rPr kumimoji="0" lang="sk-SK"/>
              <a:t>Štvrtá úroveň</a:t>
            </a:r>
          </a:p>
          <a:p>
            <a:pPr lvl="4" eaLnBrk="1" latinLnBrk="0" hangingPunct="1"/>
            <a:r>
              <a:rPr kumimoji="0" lang="sk-SK"/>
              <a:t>Piata úroveň</a:t>
            </a:r>
            <a:endParaRPr kumimoji="0" lang="en-US"/>
          </a:p>
        </p:txBody>
      </p:sp>
      <p:sp>
        <p:nvSpPr>
          <p:cNvPr id="11" name="Zástupný symbol dátum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E45AF4-C04B-4CE0-B8B5-98916B41DC05}" type="datetimeFigureOut">
              <a:rPr lang="sk-SK" smtClean="0"/>
              <a:pPr/>
              <a:t>8. 11. 2023</a:t>
            </a:fld>
            <a:endParaRPr lang="sk-SK"/>
          </a:p>
        </p:txBody>
      </p:sp>
      <p:sp>
        <p:nvSpPr>
          <p:cNvPr id="28" name="Zástupný symbol päty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sk-SK"/>
          </a:p>
        </p:txBody>
      </p:sp>
      <p:sp>
        <p:nvSpPr>
          <p:cNvPr id="5" name="Zástupný symbol čísla snímky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62D806A-0EFF-4728-9068-07524CB7E611}" type="slidenum">
              <a:rPr lang="sk-SK" smtClean="0"/>
              <a:pPr/>
              <a:t>‹#›</a:t>
            </a:fld>
            <a:endParaRPr lang="sk-SK"/>
          </a:p>
        </p:txBody>
      </p:sp>
      <p:sp>
        <p:nvSpPr>
          <p:cNvPr id="10" name="Zástupný symbol nadpisu 9"/>
          <p:cNvSpPr>
            <a:spLocks noGrp="1"/>
          </p:cNvSpPr>
          <p:nvPr>
            <p:ph type="title"/>
          </p:nvPr>
        </p:nvSpPr>
        <p:spPr>
          <a:xfrm>
            <a:off x="304800" y="457200"/>
            <a:ext cx="8686800" cy="838200"/>
          </a:xfrm>
          <a:prstGeom prst="rect">
            <a:avLst/>
          </a:prstGeom>
        </p:spPr>
        <p:txBody>
          <a:bodyPr vert="horz" anchor="ctr">
            <a:normAutofit/>
          </a:bodyPr>
          <a:lstStyle/>
          <a:p>
            <a:r>
              <a:rPr kumimoji="0" lang="sk-SK"/>
              <a:t>Kliknite sem a upravte štýl predlohy nadpisov.</a:t>
            </a:r>
            <a:endParaRPr kumimoji="0" lang="en-US"/>
          </a:p>
        </p:txBody>
      </p:sp>
      <p:sp>
        <p:nvSpPr>
          <p:cNvPr id="9" name="Rovná spojnic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ovná spojnic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pPr algn="ctr"/>
            <a:r>
              <a:rPr lang="sk-SK" b="1" dirty="0">
                <a:latin typeface="Calibri" pitchFamily="34" charset="0"/>
                <a:cs typeface="Calibri" pitchFamily="34" charset="0"/>
              </a:rPr>
              <a:t>Vzdelávací systém v Portugalsku</a:t>
            </a:r>
          </a:p>
        </p:txBody>
      </p:sp>
      <p:sp>
        <p:nvSpPr>
          <p:cNvPr id="3" name="Podnadpis 2"/>
          <p:cNvSpPr>
            <a:spLocks noGrp="1"/>
          </p:cNvSpPr>
          <p:nvPr>
            <p:ph type="subTitle" idx="1"/>
          </p:nvPr>
        </p:nvSpPr>
        <p:spPr/>
        <p:txBody>
          <a:bodyPr/>
          <a:lstStyle/>
          <a:p>
            <a:endParaRPr lang="sk-SK" dirty="0"/>
          </a:p>
          <a:p>
            <a:endParaRPr lang="sk-SK" dirty="0"/>
          </a:p>
          <a:p>
            <a:endParaRPr lang="sk-SK" dirty="0"/>
          </a:p>
          <a:p>
            <a:endParaRPr lang="sk-SK" dirty="0"/>
          </a:p>
          <a:p>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3200" b="1" dirty="0">
                <a:latin typeface="Calibri" pitchFamily="34" charset="0"/>
                <a:cs typeface="Calibri" pitchFamily="34" charset="0"/>
              </a:rPr>
              <a:t>Úvod</a:t>
            </a:r>
          </a:p>
        </p:txBody>
      </p:sp>
      <p:sp>
        <p:nvSpPr>
          <p:cNvPr id="3" name="Zástupný symbol obsahu 2"/>
          <p:cNvSpPr>
            <a:spLocks noGrp="1"/>
          </p:cNvSpPr>
          <p:nvPr>
            <p:ph idx="1"/>
          </p:nvPr>
        </p:nvSpPr>
        <p:spPr/>
        <p:txBody>
          <a:bodyPr>
            <a:normAutofit/>
          </a:bodyPr>
          <a:lstStyle/>
          <a:p>
            <a:pPr algn="just"/>
            <a:r>
              <a:rPr lang="sk-SK" sz="2000" dirty="0"/>
              <a:t>     </a:t>
            </a:r>
            <a:r>
              <a:rPr lang="sk-SK" sz="2000" dirty="0">
                <a:latin typeface="Calibri" pitchFamily="34" charset="0"/>
                <a:cs typeface="Calibri" pitchFamily="34" charset="0"/>
              </a:rPr>
              <a:t>Vzdelanostná úroveň obyvateľstva je jednou zo závažných prekážok ďalšieho rozvoja hospodárstva Portugalska. Prekvapujúca je, na európske pomery, negramotnosť (podľa rôzniacich sa zdrojov v roku 2012 od 10 do 15% a len 20% dospelého obyvateľstva s dosiahnutým vzdelaním vyšším ako povinné základné). </a:t>
            </a:r>
          </a:p>
          <a:p>
            <a:pPr algn="just"/>
            <a:r>
              <a:rPr lang="sk-SK" sz="2000" dirty="0">
                <a:latin typeface="Calibri" pitchFamily="34" charset="0"/>
                <a:cs typeface="Calibri" pitchFamily="34" charset="0"/>
              </a:rPr>
              <a:t>     Veľkým problémom je aj odliv portugalských študentov do zahraničia (takmer 50 tis. portugalských študentov sa každoročne hlási na vysoké školy v zahraničí – najmä v Španielsku) z dôvodu kvality a cenovo dostupnejšiemu štúdiu ale aj nedostatku financií, ktoré poskytuje portugalská vláda školstvu. Vládou navrhovaná reforma školského systému ako aj úsporné opatrenia v oblasti odmeňovania zamestnancov v školstve narážajú na silný odpor ako zamestnancov tak aj študentov. </a:t>
            </a:r>
          </a:p>
          <a:p>
            <a:pPr algn="just"/>
            <a:r>
              <a:rPr lang="sk-SK" sz="2000" dirty="0">
                <a:latin typeface="Calibri" pitchFamily="34" charset="0"/>
                <a:cs typeface="Calibri" pitchFamily="34" charset="0"/>
              </a:rPr>
              <a:t>      Ďalším problémom je skutočnosť, že vysokoškolsky vzdelaní ľudia si s ťažkosťami hľadajú adekvátnu prácu na domácom trhu.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3200" b="1" dirty="0">
                <a:latin typeface="Calibri" pitchFamily="34" charset="0"/>
                <a:cs typeface="Calibri" pitchFamily="34" charset="0"/>
              </a:rPr>
              <a:t>Školský</a:t>
            </a:r>
            <a:r>
              <a:rPr lang="sk-SK" sz="3200" b="1" dirty="0"/>
              <a:t> </a:t>
            </a:r>
            <a:r>
              <a:rPr lang="sk-SK" sz="3200" b="1" dirty="0">
                <a:latin typeface="Calibri" pitchFamily="34" charset="0"/>
                <a:cs typeface="Calibri" pitchFamily="34" charset="0"/>
              </a:rPr>
              <a:t>systém</a:t>
            </a:r>
          </a:p>
        </p:txBody>
      </p:sp>
      <p:sp>
        <p:nvSpPr>
          <p:cNvPr id="3" name="Zástupný symbol obsahu 2"/>
          <p:cNvSpPr>
            <a:spLocks noGrp="1"/>
          </p:cNvSpPr>
          <p:nvPr>
            <p:ph idx="1"/>
          </p:nvPr>
        </p:nvSpPr>
        <p:spPr/>
        <p:txBody>
          <a:bodyPr>
            <a:normAutofit fontScale="62500" lnSpcReduction="20000"/>
          </a:bodyPr>
          <a:lstStyle/>
          <a:p>
            <a:pPr>
              <a:buNone/>
            </a:pPr>
            <a:r>
              <a:rPr lang="sk-SK" b="1" dirty="0">
                <a:latin typeface="Calibri" pitchFamily="34" charset="0"/>
                <a:cs typeface="Calibri" pitchFamily="34" charset="0"/>
              </a:rPr>
              <a:t>Povinná školská dochádzka </a:t>
            </a:r>
            <a:r>
              <a:rPr lang="sk-SK" dirty="0">
                <a:latin typeface="Calibri" pitchFamily="34" charset="0"/>
                <a:cs typeface="Calibri" pitchFamily="34" charset="0"/>
              </a:rPr>
              <a:t>v Portugalsku je 12 rokov, žiaci obyčajne nastupujú do školy v šiestich rokoch, resp. v  piatich, pokiaľ dovŕšia šesť rokov v konkrétnom školskom roku. </a:t>
            </a:r>
          </a:p>
          <a:p>
            <a:pPr>
              <a:buNone/>
            </a:pPr>
            <a:r>
              <a:rPr lang="sk-SK" dirty="0">
                <a:latin typeface="Calibri" pitchFamily="34" charset="0"/>
                <a:cs typeface="Calibri" pitchFamily="34" charset="0"/>
              </a:rPr>
              <a:t>Školský rok trvá od 1.septembra do 31.augusta ako aj na Slovensku.</a:t>
            </a:r>
          </a:p>
          <a:p>
            <a:endParaRPr lang="sk-SK" dirty="0">
              <a:latin typeface="Calibri" pitchFamily="34" charset="0"/>
              <a:cs typeface="Calibri" pitchFamily="34" charset="0"/>
            </a:endParaRPr>
          </a:p>
          <a:p>
            <a:pPr>
              <a:buNone/>
            </a:pPr>
            <a:r>
              <a:rPr lang="sk-SK" b="1" dirty="0">
                <a:latin typeface="Calibri" pitchFamily="34" charset="0"/>
                <a:cs typeface="Calibri" pitchFamily="34" charset="0"/>
              </a:rPr>
              <a:t>Základné vzdelanie sa delí na 3 stupne:</a:t>
            </a:r>
          </a:p>
          <a:p>
            <a:pPr>
              <a:buNone/>
            </a:pPr>
            <a:endParaRPr lang="sk-SK" b="1" dirty="0">
              <a:latin typeface="Calibri" pitchFamily="34" charset="0"/>
              <a:cs typeface="Calibri" pitchFamily="34" charset="0"/>
            </a:endParaRPr>
          </a:p>
          <a:p>
            <a:r>
              <a:rPr lang="sk-SK" dirty="0">
                <a:latin typeface="Calibri" pitchFamily="34" charset="0"/>
                <a:cs typeface="Calibri" pitchFamily="34" charset="0"/>
              </a:rPr>
              <a:t>stupeň: 1. – 4. ročník</a:t>
            </a:r>
          </a:p>
          <a:p>
            <a:r>
              <a:rPr lang="sk-SK" dirty="0">
                <a:latin typeface="Calibri" pitchFamily="34" charset="0"/>
                <a:cs typeface="Calibri" pitchFamily="34" charset="0"/>
              </a:rPr>
              <a:t>stupeň: 5. – 6. ročník</a:t>
            </a:r>
          </a:p>
          <a:p>
            <a:r>
              <a:rPr lang="sk-SK" dirty="0">
                <a:latin typeface="Calibri" pitchFamily="34" charset="0"/>
                <a:cs typeface="Calibri" pitchFamily="34" charset="0"/>
              </a:rPr>
              <a:t>stupeň: 7. – 9. ročník</a:t>
            </a:r>
          </a:p>
          <a:p>
            <a:pPr>
              <a:buNone/>
            </a:pPr>
            <a:endParaRPr lang="sk-SK" dirty="0">
              <a:latin typeface="Calibri" pitchFamily="34" charset="0"/>
              <a:cs typeface="Calibri" pitchFamily="34" charset="0"/>
            </a:endParaRPr>
          </a:p>
          <a:p>
            <a:r>
              <a:rPr lang="sk-SK" dirty="0">
                <a:latin typeface="Calibri" pitchFamily="34" charset="0"/>
                <a:cs typeface="Calibri" pitchFamily="34" charset="0"/>
              </a:rPr>
              <a:t>Na konci každého stupňa žiaci absolvujú testy z portugalského jazyka a matematiky, v prípade tretieho stupňa ide o celonárodné testovanie. Na prvom stupni sa používa hodnotenie nedostatočný/výborný, na druhom a treťom stupni sa používajú známky 1-5.</a:t>
            </a:r>
          </a:p>
          <a:p>
            <a:pPr>
              <a:buNone/>
            </a:pPr>
            <a:endParaRPr lang="sk-SK"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3200" b="1" dirty="0">
                <a:latin typeface="Calibri" pitchFamily="34" charset="0"/>
                <a:cs typeface="Calibri" pitchFamily="34" charset="0"/>
              </a:rPr>
              <a:t>Školský systém</a:t>
            </a:r>
            <a:endParaRPr lang="sk-SK" sz="3200" dirty="0">
              <a:latin typeface="Calibri" pitchFamily="34" charset="0"/>
              <a:cs typeface="Calibri" pitchFamily="34" charset="0"/>
            </a:endParaRPr>
          </a:p>
        </p:txBody>
      </p:sp>
      <p:sp>
        <p:nvSpPr>
          <p:cNvPr id="3" name="Zástupný symbol obsahu 2"/>
          <p:cNvSpPr>
            <a:spLocks noGrp="1"/>
          </p:cNvSpPr>
          <p:nvPr>
            <p:ph idx="1"/>
          </p:nvPr>
        </p:nvSpPr>
        <p:spPr/>
        <p:txBody>
          <a:bodyPr>
            <a:normAutofit lnSpcReduction="10000"/>
          </a:bodyPr>
          <a:lstStyle/>
          <a:p>
            <a:pPr>
              <a:buNone/>
            </a:pPr>
            <a:r>
              <a:rPr lang="sk-SK" sz="2000" b="1" dirty="0">
                <a:latin typeface="Calibri" pitchFamily="34" charset="0"/>
                <a:cs typeface="Calibri" pitchFamily="34" charset="0"/>
              </a:rPr>
              <a:t>Stredoškolské vzdelanie </a:t>
            </a:r>
            <a:r>
              <a:rPr lang="sk-SK" sz="2000" dirty="0">
                <a:latin typeface="Calibri" pitchFamily="34" charset="0"/>
                <a:cs typeface="Calibri" pitchFamily="34" charset="0"/>
              </a:rPr>
              <a:t>zahŕňa 10., 11. a 12. ročník. Študenti si môžu vybrať zameranie zo štyroch línií:</a:t>
            </a:r>
          </a:p>
          <a:p>
            <a:r>
              <a:rPr lang="sk-SK" sz="2000" b="1" dirty="0">
                <a:latin typeface="Calibri" pitchFamily="34" charset="0"/>
                <a:cs typeface="Calibri" pitchFamily="34" charset="0"/>
              </a:rPr>
              <a:t>veda a technika</a:t>
            </a:r>
          </a:p>
          <a:p>
            <a:r>
              <a:rPr lang="sk-SK" sz="2000" b="1" dirty="0">
                <a:latin typeface="Calibri" pitchFamily="34" charset="0"/>
                <a:cs typeface="Calibri" pitchFamily="34" charset="0"/>
              </a:rPr>
              <a:t>vizuálne umenie</a:t>
            </a:r>
          </a:p>
          <a:p>
            <a:r>
              <a:rPr lang="sk-SK" sz="2000" b="1" dirty="0" err="1">
                <a:latin typeface="Calibri" pitchFamily="34" charset="0"/>
                <a:cs typeface="Calibri" pitchFamily="34" charset="0"/>
              </a:rPr>
              <a:t>socio-ekonomické</a:t>
            </a:r>
            <a:r>
              <a:rPr lang="sk-SK" sz="2000" b="1" dirty="0">
                <a:latin typeface="Calibri" pitchFamily="34" charset="0"/>
                <a:cs typeface="Calibri" pitchFamily="34" charset="0"/>
              </a:rPr>
              <a:t> vedy</a:t>
            </a:r>
          </a:p>
          <a:p>
            <a:r>
              <a:rPr lang="sk-SK" sz="2000" b="1" dirty="0">
                <a:latin typeface="Calibri" pitchFamily="34" charset="0"/>
                <a:cs typeface="Calibri" pitchFamily="34" charset="0"/>
              </a:rPr>
              <a:t>jazyky a humanitné vedy</a:t>
            </a:r>
          </a:p>
          <a:p>
            <a:endParaRPr lang="sk-SK" dirty="0">
              <a:latin typeface="Calibri" pitchFamily="34" charset="0"/>
              <a:cs typeface="Calibri" pitchFamily="34" charset="0"/>
            </a:endParaRPr>
          </a:p>
          <a:p>
            <a:pPr>
              <a:buNone/>
            </a:pPr>
            <a:r>
              <a:rPr lang="sk-SK" sz="2200" b="1" dirty="0">
                <a:latin typeface="Calibri" pitchFamily="34" charset="0"/>
                <a:cs typeface="Calibri" pitchFamily="34" charset="0"/>
              </a:rPr>
              <a:t>Vysoké školstvo </a:t>
            </a:r>
            <a:r>
              <a:rPr lang="sk-SK" sz="2200" dirty="0">
                <a:latin typeface="Calibri" pitchFamily="34" charset="0"/>
                <a:cs typeface="Calibri" pitchFamily="34" charset="0"/>
              </a:rPr>
              <a:t>má tri stupne:</a:t>
            </a:r>
          </a:p>
          <a:p>
            <a:pPr>
              <a:buNone/>
            </a:pPr>
            <a:endParaRPr lang="sk-SK" sz="2200" dirty="0">
              <a:latin typeface="Calibri" pitchFamily="34" charset="0"/>
              <a:cs typeface="Calibri" pitchFamily="34" charset="0"/>
            </a:endParaRPr>
          </a:p>
          <a:p>
            <a:r>
              <a:rPr lang="sk-SK" sz="2200" dirty="0" err="1">
                <a:latin typeface="Calibri" pitchFamily="34" charset="0"/>
                <a:cs typeface="Calibri" pitchFamily="34" charset="0"/>
              </a:rPr>
              <a:t>Licenciatura</a:t>
            </a:r>
            <a:r>
              <a:rPr lang="sk-SK" sz="2200" dirty="0">
                <a:latin typeface="Calibri" pitchFamily="34" charset="0"/>
                <a:cs typeface="Calibri" pitchFamily="34" charset="0"/>
              </a:rPr>
              <a:t> – bakalárske štúdium</a:t>
            </a:r>
          </a:p>
          <a:p>
            <a:r>
              <a:rPr lang="sk-SK" sz="2200" dirty="0" err="1">
                <a:latin typeface="Calibri" pitchFamily="34" charset="0"/>
                <a:cs typeface="Calibri" pitchFamily="34" charset="0"/>
              </a:rPr>
              <a:t>Mestrado</a:t>
            </a:r>
            <a:r>
              <a:rPr lang="sk-SK" sz="2200" dirty="0">
                <a:latin typeface="Calibri" pitchFamily="34" charset="0"/>
                <a:cs typeface="Calibri" pitchFamily="34" charset="0"/>
              </a:rPr>
              <a:t> – magisterské štúdium</a:t>
            </a:r>
          </a:p>
          <a:p>
            <a:r>
              <a:rPr lang="sk-SK" sz="2200" dirty="0" err="1">
                <a:latin typeface="Calibri" pitchFamily="34" charset="0"/>
                <a:cs typeface="Calibri" pitchFamily="34" charset="0"/>
              </a:rPr>
              <a:t>Doutoramento</a:t>
            </a:r>
            <a:r>
              <a:rPr lang="sk-SK" sz="2200" dirty="0">
                <a:latin typeface="Calibri" pitchFamily="34" charset="0"/>
                <a:cs typeface="Calibri" pitchFamily="34" charset="0"/>
              </a:rPr>
              <a:t> – doktorandské štúdium</a:t>
            </a:r>
          </a:p>
          <a:p>
            <a:endParaRPr lang="sk-SK" dirty="0"/>
          </a:p>
          <a:p>
            <a:pPr>
              <a:buNone/>
            </a:pPr>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3200" b="1" dirty="0">
                <a:latin typeface="Calibri" pitchFamily="34" charset="0"/>
                <a:cs typeface="Calibri" pitchFamily="34" charset="0"/>
              </a:rPr>
              <a:t>Štátne a súkromné školy</a:t>
            </a:r>
          </a:p>
        </p:txBody>
      </p:sp>
      <p:sp>
        <p:nvSpPr>
          <p:cNvPr id="3" name="Zástupný symbol obsahu 2"/>
          <p:cNvSpPr>
            <a:spLocks noGrp="1"/>
          </p:cNvSpPr>
          <p:nvPr>
            <p:ph idx="1"/>
          </p:nvPr>
        </p:nvSpPr>
        <p:spPr/>
        <p:txBody>
          <a:bodyPr>
            <a:noAutofit/>
          </a:bodyPr>
          <a:lstStyle/>
          <a:p>
            <a:pPr algn="just"/>
            <a:r>
              <a:rPr lang="sk-SK" sz="2000" dirty="0">
                <a:latin typeface="Calibri" pitchFamily="34" charset="0"/>
                <a:cs typeface="Calibri" pitchFamily="34" charset="0"/>
              </a:rPr>
              <a:t>Portugalsko ponúka kombináciu štátnych a súkromných škôl, väčšina portugalských rodín posiela svoje deti do štátnych škôl, pretože sú bezplatné a miestne. Mnohí rodičia tiež zapisujú svoje deti do týchto škôl pred šiestym rokom života, kedy sa začína povinná školská dochádzka. Súkromné inštitúcie však majú aj iné výhody. Medzinárodné školy sa napríklad orientujú predovšetkým na </a:t>
            </a:r>
            <a:r>
              <a:rPr lang="sk-SK" sz="2000" dirty="0" err="1">
                <a:latin typeface="Calibri" pitchFamily="34" charset="0"/>
                <a:cs typeface="Calibri" pitchFamily="34" charset="0"/>
              </a:rPr>
              <a:t>expatriantov</a:t>
            </a:r>
            <a:r>
              <a:rPr lang="sk-SK" sz="2000" dirty="0">
                <a:latin typeface="Calibri" pitchFamily="34" charset="0"/>
                <a:cs typeface="Calibri" pitchFamily="34" charset="0"/>
              </a:rPr>
              <a:t> a ponúkajú rôzne učebné osnovy z celého sveta. V dôsledku toho môžu byť hodiny vyučované trebárs aj v rodnom jazyku vášho dieťaťa.</a:t>
            </a:r>
          </a:p>
          <a:p>
            <a:pPr algn="just"/>
            <a:r>
              <a:rPr lang="sk-SK" sz="2000" dirty="0">
                <a:latin typeface="Calibri" pitchFamily="34" charset="0"/>
                <a:cs typeface="Calibri" pitchFamily="34" charset="0"/>
              </a:rPr>
              <a:t>Je smutné, že mnohé deti prisťahovalcov sa môžu v školách cítiť segregované. Je to spôsobené buď spôsobom organizácie triedy (t. j. oddelením študentov, ktorí museli opakovať ročník), alebo rozdielnymi výsledkami testov. Výsledkom je, že mnohé deti migrantov dosahujú v skúškach nižšie známky. Nové národné reformy však vytvárajú príležitosť pre študentov, aby mali dodatočnú jazykovú a vyučovaciu podporu na zlepšenie ich študijných výsledkov.</a:t>
            </a:r>
          </a:p>
          <a:p>
            <a:endParaRPr lang="sk-SK"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3200" b="1" dirty="0">
                <a:latin typeface="Calibri" pitchFamily="34" charset="0"/>
                <a:cs typeface="Calibri" pitchFamily="34" charset="0"/>
              </a:rPr>
              <a:t>Prvá slovenská škola v Portugalsku</a:t>
            </a:r>
          </a:p>
        </p:txBody>
      </p:sp>
      <p:sp>
        <p:nvSpPr>
          <p:cNvPr id="3" name="Zástupný symbol obsahu 2"/>
          <p:cNvSpPr>
            <a:spLocks noGrp="1"/>
          </p:cNvSpPr>
          <p:nvPr>
            <p:ph idx="1"/>
          </p:nvPr>
        </p:nvSpPr>
        <p:spPr/>
        <p:txBody>
          <a:bodyPr>
            <a:normAutofit fontScale="25000" lnSpcReduction="20000"/>
          </a:bodyPr>
          <a:lstStyle/>
          <a:p>
            <a:endParaRPr lang="sk-SK" sz="8000" dirty="0">
              <a:latin typeface="Calibri" pitchFamily="34" charset="0"/>
              <a:cs typeface="Calibri" pitchFamily="34" charset="0"/>
            </a:endParaRPr>
          </a:p>
          <a:p>
            <a:r>
              <a:rPr lang="sk-SK" sz="8000" dirty="0">
                <a:latin typeface="Calibri" pitchFamily="34" charset="0"/>
                <a:cs typeface="Calibri" pitchFamily="34" charset="0"/>
              </a:rPr>
              <a:t>Prvá slovenská škola v Portugalsku vznikla v septembri 2019 ako prirodzená reakcia na zvyšujúci sa počet detí hlavne v predškolskom veku pochádzajúcich z bilingválnych rodín a snahu rodičov rozvíjať u detí okrem portugalčiny aj rodný jazyk jedného z rodičov – slovenčinu. Nakoľko česká a slovenská komunita žijúca v Portugalsku je združená v Klube Čechov a Slovákov a Česká škola v Lisabone už funguje niekoľko rokov, existovalo právne zázemie aj pre vytvorenie slovenskej školy pod záštitou Klubu.</a:t>
            </a:r>
          </a:p>
          <a:p>
            <a:endParaRPr lang="sk-SK" sz="8000" dirty="0">
              <a:latin typeface="Calibri" pitchFamily="34" charset="0"/>
              <a:cs typeface="Calibri" pitchFamily="34" charset="0"/>
            </a:endParaRPr>
          </a:p>
          <a:p>
            <a:r>
              <a:rPr lang="sk-SK" sz="8000" dirty="0">
                <a:latin typeface="Calibri" pitchFamily="34" charset="0"/>
                <a:cs typeface="Calibri" pitchFamily="34" charset="0"/>
              </a:rPr>
              <a:t>Výučba v Prvej slovenskej škole v Portugalsku pozostáva z výučby detí v predškolskom veku, t.j. od 3 do 6 rokov a z 1. stupňa pre deti od 6 do 10 rokov veku. Povinnú školskú dochádzku si dieťa plní v bežných štátnych alebo súkromných školách v Portugalsku počas pracovného týždňa a doplnkové vzdelanie v materinskom jazyku má možnosť získať práve navštevovaním Prvej slovenskej školy v Portugalsku, v ktorej sa výučba koná prezenčne formou sobotnej školy.</a:t>
            </a:r>
          </a:p>
          <a:p>
            <a:endParaRPr lang="sk-SK" sz="8000" dirty="0">
              <a:latin typeface="Calibri" pitchFamily="34" charset="0"/>
              <a:cs typeface="Calibri" pitchFamily="34" charset="0"/>
            </a:endParaRPr>
          </a:p>
          <a:p>
            <a:endParaRPr lang="sk-SK" sz="8000" dirty="0">
              <a:latin typeface="Calibri" pitchFamily="34" charset="0"/>
              <a:cs typeface="Calibri" pitchFamily="34" charset="0"/>
            </a:endParaRPr>
          </a:p>
          <a:p>
            <a:endParaRPr lang="sk-SK" sz="8000" dirty="0">
              <a:latin typeface="Calibri" pitchFamily="34" charset="0"/>
              <a:cs typeface="Calibri" pitchFamily="34" charset="0"/>
            </a:endParaRPr>
          </a:p>
          <a:p>
            <a:endParaRPr lang="sk-SK" sz="8000" dirty="0">
              <a:latin typeface="Calibri" pitchFamily="34" charset="0"/>
              <a:cs typeface="Calibri" pitchFamily="34" charset="0"/>
            </a:endParaRPr>
          </a:p>
          <a:p>
            <a:endParaRPr lang="sk-SK" sz="8000" dirty="0">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r>
              <a:rPr lang="sk-SK" sz="2200" dirty="0">
                <a:latin typeface="Calibri" pitchFamily="34" charset="0"/>
                <a:cs typeface="Calibri" pitchFamily="34" charset="0"/>
              </a:rPr>
              <a:t>Pre žiakov z iných miest ako Lisabon, resp. z Madeiry, alebo Azorských ostrovov, existuje možnosť individuálneho </a:t>
            </a:r>
            <a:r>
              <a:rPr lang="sk-SK" sz="2200" dirty="0" err="1">
                <a:latin typeface="Calibri" pitchFamily="34" charset="0"/>
                <a:cs typeface="Calibri" pitchFamily="34" charset="0"/>
              </a:rPr>
              <a:t>online</a:t>
            </a:r>
            <a:r>
              <a:rPr lang="sk-SK" sz="2200" dirty="0">
                <a:latin typeface="Calibri" pitchFamily="34" charset="0"/>
                <a:cs typeface="Calibri" pitchFamily="34" charset="0"/>
              </a:rPr>
              <a:t> vzdelávania. Vďaka nadviazanej spolupráci s Pedagogickou fakultou Univerzity Komenského (PFUK) sa deťom venujú budúce pani učiteľky – študentky posledného ročníka Pedagogickej fakulty, v rámci programu </a:t>
            </a:r>
            <a:r>
              <a:rPr lang="sk-SK" sz="2200" dirty="0" err="1">
                <a:latin typeface="Calibri" pitchFamily="34" charset="0"/>
                <a:cs typeface="Calibri" pitchFamily="34" charset="0"/>
              </a:rPr>
              <a:t>Erazmus</a:t>
            </a:r>
            <a:r>
              <a:rPr lang="sk-SK" sz="2200" dirty="0">
                <a:latin typeface="Calibri" pitchFamily="34" charset="0"/>
                <a:cs typeface="Calibri" pitchFamily="34" charset="0"/>
              </a:rPr>
              <a:t>. Obrovskú podporu má škola zo strany Veľvyslanectva SR v Portugalsku, ktoré bolo iniciátorom spolupráce s PF UK a podporuje školu po materiálnej aj personálnej stránke.</a:t>
            </a:r>
          </a:p>
          <a:p>
            <a:endParaRPr lang="sk-SK" dirty="0"/>
          </a:p>
          <a:p>
            <a:endParaRPr lang="sk-S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2000" b="1" dirty="0">
                <a:latin typeface="Calibri" pitchFamily="34" charset="0"/>
                <a:cs typeface="Calibri" pitchFamily="34" charset="0"/>
              </a:rPr>
              <a:t>Odborná stáž </a:t>
            </a:r>
            <a:r>
              <a:rPr lang="sk-SK" sz="2000" b="1">
                <a:latin typeface="Calibri" pitchFamily="34" charset="0"/>
                <a:cs typeface="Calibri" pitchFamily="34" charset="0"/>
              </a:rPr>
              <a:t>zamestnancov SOŠ stavebnej v </a:t>
            </a:r>
            <a:r>
              <a:rPr lang="sk-SK" sz="2000" b="1" dirty="0">
                <a:latin typeface="Calibri" pitchFamily="34" charset="0"/>
                <a:cs typeface="Calibri" pitchFamily="34" charset="0"/>
              </a:rPr>
              <a:t>Portugalsku 2023</a:t>
            </a:r>
          </a:p>
        </p:txBody>
      </p:sp>
      <p:pic>
        <p:nvPicPr>
          <p:cNvPr id="1026" name="Picture 2" descr="C:\Users\Magdaléna\Desktop\skola.jpg"/>
          <p:cNvPicPr>
            <a:picLocks noGrp="1" noChangeAspect="1" noChangeArrowheads="1"/>
          </p:cNvPicPr>
          <p:nvPr>
            <p:ph idx="1"/>
          </p:nvPr>
        </p:nvPicPr>
        <p:blipFill>
          <a:blip r:embed="rId2"/>
          <a:stretch>
            <a:fillRect/>
          </a:stretch>
        </p:blipFill>
        <p:spPr bwMode="auto">
          <a:xfrm>
            <a:off x="304800" y="1862614"/>
            <a:ext cx="8686800" cy="390906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normAutofit/>
          </a:bodyPr>
          <a:lstStyle/>
          <a:p>
            <a:endParaRPr lang="sk-SK" dirty="0"/>
          </a:p>
          <a:p>
            <a:pPr algn="ctr">
              <a:buNone/>
            </a:pPr>
            <a:r>
              <a:rPr lang="sk-SK" dirty="0">
                <a:latin typeface="Calibri" pitchFamily="34" charset="0"/>
                <a:cs typeface="Calibri" pitchFamily="34" charset="0"/>
              </a:rPr>
              <a:t>Ďakujem za pozornosť.</a:t>
            </a:r>
          </a:p>
          <a:p>
            <a:endParaRPr lang="sk-SK" sz="2000" dirty="0">
              <a:latin typeface="Calibri" pitchFamily="34" charset="0"/>
              <a:cs typeface="Calibri" pitchFamily="34" charset="0"/>
            </a:endParaRPr>
          </a:p>
          <a:p>
            <a:endParaRPr lang="sk-SK" sz="2000" dirty="0">
              <a:latin typeface="Calibri" pitchFamily="34" charset="0"/>
              <a:cs typeface="Calibri" pitchFamily="34" charset="0"/>
            </a:endParaRPr>
          </a:p>
          <a:p>
            <a:pPr algn="ctr">
              <a:buNone/>
            </a:pPr>
            <a:r>
              <a:rPr lang="sk-SK" sz="2400" dirty="0">
                <a:latin typeface="Calibri" pitchFamily="34" charset="0"/>
                <a:cs typeface="Calibri" pitchFamily="34" charset="0"/>
              </a:rPr>
              <a:t>Spracovala: Mgr. Magdaléna Gašová</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ovanie">
  <a:themeElements>
    <a:clrScheme name="Cestovani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ovani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ovani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84</TotalTime>
  <Words>749</Words>
  <Application>Microsoft Office PowerPoint</Application>
  <PresentationFormat>Prezentácia na obrazovke (4:3)</PresentationFormat>
  <Paragraphs>49</Paragraphs>
  <Slides>9</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9</vt:i4>
      </vt:variant>
    </vt:vector>
  </HeadingPairs>
  <TitlesOfParts>
    <vt:vector size="14" baseType="lpstr">
      <vt:lpstr>Calibri</vt:lpstr>
      <vt:lpstr>Franklin Gothic Book</vt:lpstr>
      <vt:lpstr>Franklin Gothic Medium</vt:lpstr>
      <vt:lpstr>Wingdings 2</vt:lpstr>
      <vt:lpstr>Cestovanie</vt:lpstr>
      <vt:lpstr>Vzdelávací systém v Portugalsku</vt:lpstr>
      <vt:lpstr>Úvod</vt:lpstr>
      <vt:lpstr>Školský systém</vt:lpstr>
      <vt:lpstr>Školský systém</vt:lpstr>
      <vt:lpstr>Štátne a súkromné školy</vt:lpstr>
      <vt:lpstr>Prvá slovenská škola v Portugalsku</vt:lpstr>
      <vt:lpstr>Prezentácia programu PowerPoint</vt:lpstr>
      <vt:lpstr>Odborná stáž zamestnancov SOŠ stavebnej v Portugalsku 2023</vt:lpstr>
      <vt:lpstr>Prezentácia programu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Vzdelávací systém v Portugalsku</dc:title>
  <dc:creator>Magdaléna Gašová</dc:creator>
  <cp:lastModifiedBy>Gabriel Kovács</cp:lastModifiedBy>
  <cp:revision>35</cp:revision>
  <dcterms:created xsi:type="dcterms:W3CDTF">2023-10-11T16:44:43Z</dcterms:created>
  <dcterms:modified xsi:type="dcterms:W3CDTF">2023-11-08T19:34:18Z</dcterms:modified>
</cp:coreProperties>
</file>