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Libre Franklin" pitchFamily="2" charset="-18"/>
      <p:regular r:id="rId13"/>
      <p:bold r:id="rId14"/>
      <p:italic r:id="rId15"/>
      <p:boldItalic r:id="rId16"/>
    </p:embeddedFont>
    <p:embeddedFont>
      <p:font typeface="Libre Franklin Medium" pitchFamily="2" charset="-18"/>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á snímk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514350" y="5349902"/>
            <a:ext cx="8629650" cy="2381"/>
          </a:xfrm>
          <a:prstGeom prst="straightConnector1">
            <a:avLst/>
          </a:prstGeom>
          <a:noFill/>
          <a:ln w="9525" cap="flat" cmpd="sng">
            <a:solidFill>
              <a:schemeClr val="accent1"/>
            </a:solidFill>
            <a:prstDash val="solid"/>
            <a:round/>
            <a:headEnd type="none" w="sm" len="sm"/>
            <a:tailEnd type="none" w="sm" len="sm"/>
          </a:ln>
        </p:spPr>
      </p:cxnSp>
      <p:sp>
        <p:nvSpPr>
          <p:cNvPr id="16" name="Google Shape;16;p2"/>
          <p:cNvSpPr txBox="1">
            <a:spLocks noGrp="1"/>
          </p:cNvSpPr>
          <p:nvPr>
            <p:ph type="ctrTitle"/>
          </p:nvPr>
        </p:nvSpPr>
        <p:spPr>
          <a:xfrm>
            <a:off x="381000" y="4853411"/>
            <a:ext cx="8458200" cy="12223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81000" y="3886200"/>
            <a:ext cx="8458200" cy="914400"/>
          </a:xfrm>
          <a:prstGeom prst="rect">
            <a:avLst/>
          </a:prstGeom>
          <a:noFill/>
          <a:ln>
            <a:noFill/>
          </a:ln>
        </p:spPr>
        <p:txBody>
          <a:bodyPr spcFirstLastPara="1" wrap="square" lIns="91425" tIns="45700" rIns="91425" bIns="45700" anchor="b" anchorCtr="0">
            <a:normAutofit/>
          </a:bodyPr>
          <a:lstStyle>
            <a:lvl1pPr lvl="0" algn="l">
              <a:spcBef>
                <a:spcPts val="480"/>
              </a:spcBef>
              <a:spcAft>
                <a:spcPts val="0"/>
              </a:spcAft>
              <a:buSzPts val="1680"/>
              <a:buNone/>
              <a:defRPr sz="2400">
                <a:solidFill>
                  <a:srgbClr val="44332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a:endParaRPr/>
          </a:p>
        </p:txBody>
      </p:sp>
      <p:sp>
        <p:nvSpPr>
          <p:cNvPr id="18" name="Google Shape;18;p2"/>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385219" y="-526257"/>
            <a:ext cx="4525963" cy="8686800"/>
          </a:xfrm>
          <a:prstGeom prst="rect">
            <a:avLst/>
          </a:prstGeom>
          <a:noFill/>
          <a:ln>
            <a:noFill/>
          </a:ln>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78" name="Google Shape;78;p11"/>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Zvislý nadpis a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846638" y="2560639"/>
            <a:ext cx="5851525" cy="1828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655638" y="350838"/>
            <a:ext cx="5851525" cy="6248400"/>
          </a:xfrm>
          <a:prstGeom prst="rect">
            <a:avLst/>
          </a:prstGeom>
          <a:noFill/>
          <a:ln>
            <a:noFill/>
          </a:ln>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84" name="Google Shape;84;p12"/>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24" name="Google Shape;24;p3"/>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581400" y="76200"/>
            <a:ext cx="28956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Hlavička sekcie"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cxnSp>
        <p:nvCxnSpPr>
          <p:cNvPr id="28" name="Google Shape;28;p4"/>
          <p:cNvCxnSpPr/>
          <p:nvPr/>
        </p:nvCxnSpPr>
        <p:spPr>
          <a:xfrm>
            <a:off x="514350" y="3444902"/>
            <a:ext cx="8629650" cy="2381"/>
          </a:xfrm>
          <a:prstGeom prst="straightConnector1">
            <a:avLst/>
          </a:prstGeom>
          <a:noFill/>
          <a:ln w="9525" cap="flat" cmpd="sng">
            <a:solidFill>
              <a:schemeClr val="accent1"/>
            </a:solidFill>
            <a:prstDash val="solid"/>
            <a:round/>
            <a:headEnd type="none" w="sm" len="sm"/>
            <a:tailEnd type="none" w="sm" len="sm"/>
          </a:ln>
        </p:spPr>
      </p:cxnSp>
      <p:sp>
        <p:nvSpPr>
          <p:cNvPr id="29" name="Google Shape;29;p4"/>
          <p:cNvSpPr txBox="1">
            <a:spLocks noGrp="1"/>
          </p:cNvSpPr>
          <p:nvPr>
            <p:ph type="body" idx="1"/>
          </p:nvPr>
        </p:nvSpPr>
        <p:spPr>
          <a:xfrm>
            <a:off x="381000" y="1676400"/>
            <a:ext cx="8458200" cy="1219200"/>
          </a:xfrm>
          <a:prstGeom prst="rect">
            <a:avLst/>
          </a:prstGeom>
          <a:noFill/>
          <a:ln>
            <a:noFill/>
          </a:ln>
        </p:spPr>
        <p:txBody>
          <a:bodyPr spcFirstLastPara="1" wrap="square" lIns="91425" tIns="45700" rIns="91425" bIns="45700" anchor="b" anchorCtr="0">
            <a:normAutofit/>
          </a:bodyPr>
          <a:lstStyle>
            <a:lvl1pPr marL="457200" lvl="0" indent="-228600" algn="r">
              <a:spcBef>
                <a:spcPts val="400"/>
              </a:spcBef>
              <a:spcAft>
                <a:spcPts val="0"/>
              </a:spcAft>
              <a:buSzPts val="1400"/>
              <a:buNone/>
              <a:defRPr sz="2000">
                <a:solidFill>
                  <a:srgbClr val="DCD0B0"/>
                </a:solidFill>
              </a:defRPr>
            </a:lvl1pPr>
            <a:lvl2pPr marL="914400" lvl="1" indent="-228600" algn="l">
              <a:spcBef>
                <a:spcPts val="360"/>
              </a:spcBef>
              <a:spcAft>
                <a:spcPts val="0"/>
              </a:spcAft>
              <a:buSzPts val="126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80"/>
              <a:buNone/>
              <a:defRPr sz="1400">
                <a:solidFill>
                  <a:schemeClr val="lt1"/>
                </a:solidFill>
              </a:defRPr>
            </a:lvl4pPr>
            <a:lvl5pPr marL="2286000" lvl="4" indent="-228600" algn="l">
              <a:spcBef>
                <a:spcPts val="280"/>
              </a:spcBef>
              <a:spcAft>
                <a:spcPts val="0"/>
              </a:spcAft>
              <a:buSzPts val="840"/>
              <a:buNone/>
              <a:defRPr sz="1400">
                <a:solidFill>
                  <a:schemeClr val="lt1"/>
                </a:solidFill>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30" name="Google Shape;30;p4"/>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
        <p:nvSpPr>
          <p:cNvPr id="33" name="Google Shape;33;p4"/>
          <p:cNvSpPr txBox="1">
            <a:spLocks noGrp="1"/>
          </p:cNvSpPr>
          <p:nvPr>
            <p:ph type="title"/>
          </p:nvPr>
        </p:nvSpPr>
        <p:spPr>
          <a:xfrm>
            <a:off x="180475" y="2947085"/>
            <a:ext cx="8686800" cy="1184825"/>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Clr>
                <a:schemeClr val="lt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01752" y="457200"/>
            <a:ext cx="8686800" cy="84124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304800" y="1600200"/>
            <a:ext cx="4191000" cy="4724400"/>
          </a:xfrm>
          <a:prstGeom prst="rect">
            <a:avLst/>
          </a:prstGeom>
          <a:noFill/>
          <a:ln>
            <a:noFill/>
          </a:ln>
        </p:spPr>
        <p:txBody>
          <a:bodyPr spcFirstLastPara="1" wrap="square" lIns="91425" tIns="45700" rIns="91425" bIns="45700" anchor="t" anchorCtr="0">
            <a:norm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37" name="Google Shape;37;p5"/>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rm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38" name="Google Shape;38;p5"/>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orovnanie"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04800" y="5410200"/>
            <a:ext cx="8610600" cy="8826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281444" y="666750"/>
            <a:ext cx="4290556" cy="639762"/>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1260"/>
              <a:buNone/>
              <a:defRPr sz="1800" b="0" cap="none">
                <a:solidFill>
                  <a:srgbClr val="AF7621"/>
                </a:solidFill>
                <a:latin typeface="Libre Franklin Medium"/>
                <a:ea typeface="Libre Franklin Medium"/>
                <a:cs typeface="Libre Franklin Medium"/>
                <a:sym typeface="Libre Franklin Medium"/>
              </a:defRPr>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960"/>
              <a:buNone/>
              <a:defRPr sz="1600" b="1"/>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44" name="Google Shape;44;p6"/>
          <p:cNvSpPr txBox="1">
            <a:spLocks noGrp="1"/>
          </p:cNvSpPr>
          <p:nvPr>
            <p:ph type="body" idx="2"/>
          </p:nvPr>
        </p:nvSpPr>
        <p:spPr>
          <a:xfrm>
            <a:off x="4645025" y="666750"/>
            <a:ext cx="4292241" cy="639762"/>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1260"/>
              <a:buNone/>
              <a:defRPr sz="1800" b="0" cap="none">
                <a:solidFill>
                  <a:srgbClr val="AF7621"/>
                </a:solidFill>
                <a:latin typeface="Libre Franklin Medium"/>
                <a:ea typeface="Libre Franklin Medium"/>
                <a:cs typeface="Libre Franklin Medium"/>
                <a:sym typeface="Libre Franklin Medium"/>
              </a:defRPr>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960"/>
              <a:buNone/>
              <a:defRPr sz="1600" b="1"/>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45" name="Google Shape;45;p6"/>
          <p:cNvSpPr txBox="1">
            <a:spLocks noGrp="1"/>
          </p:cNvSpPr>
          <p:nvPr>
            <p:ph type="body" idx="3"/>
          </p:nvPr>
        </p:nvSpPr>
        <p:spPr>
          <a:xfrm>
            <a:off x="281444" y="1316037"/>
            <a:ext cx="4290556" cy="3941763"/>
          </a:xfrm>
          <a:prstGeom prst="rect">
            <a:avLst/>
          </a:prstGeom>
          <a:noFill/>
          <a:ln>
            <a:noFill/>
          </a:ln>
        </p:spPr>
        <p:txBody>
          <a:bodyPr spcFirstLastPara="1" wrap="square" lIns="91425" tIns="45700" rIns="91425" bIns="45700" anchor="t" anchorCtr="0">
            <a:norm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89560" algn="l">
              <a:spcBef>
                <a:spcPts val="320"/>
              </a:spcBef>
              <a:spcAft>
                <a:spcPts val="0"/>
              </a:spcAft>
              <a:buSzPts val="960"/>
              <a:buChar char="🞩"/>
              <a:defRPr sz="16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46" name="Google Shape;46;p6"/>
          <p:cNvSpPr txBox="1">
            <a:spLocks noGrp="1"/>
          </p:cNvSpPr>
          <p:nvPr>
            <p:ph type="body" idx="4"/>
          </p:nvPr>
        </p:nvSpPr>
        <p:spPr>
          <a:xfrm>
            <a:off x="4648730" y="1316037"/>
            <a:ext cx="4288536" cy="3941763"/>
          </a:xfrm>
          <a:prstGeom prst="rect">
            <a:avLst/>
          </a:prstGeom>
          <a:noFill/>
          <a:ln>
            <a:noFill/>
          </a:ln>
        </p:spPr>
        <p:txBody>
          <a:bodyPr spcFirstLastPara="1" wrap="square" lIns="91425" tIns="45700" rIns="91425" bIns="45700" anchor="t" anchorCtr="0">
            <a:norm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89560" algn="l">
              <a:spcBef>
                <a:spcPts val="320"/>
              </a:spcBef>
              <a:spcAft>
                <a:spcPts val="0"/>
              </a:spcAft>
              <a:buSzPts val="960"/>
              <a:buChar char="🞩"/>
              <a:defRPr sz="16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47" name="Google Shape;47;p6"/>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229600" y="6477000"/>
            <a:ext cx="762000" cy="24688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cxnSp>
        <p:nvCxnSpPr>
          <p:cNvPr id="50" name="Google Shape;50;p6"/>
          <p:cNvCxnSpPr/>
          <p:nvPr/>
        </p:nvCxnSpPr>
        <p:spPr>
          <a:xfrm>
            <a:off x="514350" y="6019800"/>
            <a:ext cx="8629650" cy="2381"/>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301752" y="457200"/>
            <a:ext cx="8686800" cy="84124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rázdna"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bsah s popisom" type="objTx">
  <p:cSld name="OBJECT_WITH_CAPTION_TEXT">
    <p:spTree>
      <p:nvGrpSpPr>
        <p:cNvPr id="1" name="Shape 60"/>
        <p:cNvGrpSpPr/>
        <p:nvPr/>
      </p:nvGrpSpPr>
      <p:grpSpPr>
        <a:xfrm>
          <a:off x="0" y="0"/>
          <a:ext cx="0" cy="0"/>
          <a:chOff x="0" y="0"/>
          <a:chExt cx="0" cy="0"/>
        </a:xfrm>
      </p:grpSpPr>
      <p:cxnSp>
        <p:nvCxnSpPr>
          <p:cNvPr id="61" name="Google Shape;61;p9"/>
          <p:cNvCxnSpPr/>
          <p:nvPr/>
        </p:nvCxnSpPr>
        <p:spPr>
          <a:xfrm>
            <a:off x="514350" y="5849117"/>
            <a:ext cx="8629650" cy="2381"/>
          </a:xfrm>
          <a:prstGeom prst="straightConnector1">
            <a:avLst/>
          </a:prstGeom>
          <a:noFill/>
          <a:ln w="9525" cap="flat" cmpd="sng">
            <a:solidFill>
              <a:schemeClr val="accent1"/>
            </a:solidFill>
            <a:prstDash val="solid"/>
            <a:round/>
            <a:headEnd type="none" w="sm" len="sm"/>
            <a:tailEnd type="none" w="sm" len="sm"/>
          </a:ln>
        </p:spPr>
      </p:cxnSp>
      <p:sp>
        <p:nvSpPr>
          <p:cNvPr id="62" name="Google Shape;62;p9"/>
          <p:cNvSpPr txBox="1">
            <a:spLocks noGrp="1"/>
          </p:cNvSpPr>
          <p:nvPr>
            <p:ph type="title"/>
          </p:nvPr>
        </p:nvSpPr>
        <p:spPr>
          <a:xfrm>
            <a:off x="457200" y="5486400"/>
            <a:ext cx="8458200" cy="5207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000"/>
              <a:buFont typeface="Libre Franklin Medium"/>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457200" y="609600"/>
            <a:ext cx="3008313" cy="4800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540"/>
              <a:buNone/>
              <a:defRPr sz="9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64" name="Google Shape;64;p9"/>
          <p:cNvSpPr txBox="1">
            <a:spLocks noGrp="1"/>
          </p:cNvSpPr>
          <p:nvPr>
            <p:ph type="body" idx="2"/>
          </p:nvPr>
        </p:nvSpPr>
        <p:spPr>
          <a:xfrm>
            <a:off x="3575050" y="609600"/>
            <a:ext cx="5340350" cy="4800600"/>
          </a:xfrm>
          <a:prstGeom prst="rect">
            <a:avLst/>
          </a:prstGeom>
          <a:noFill/>
          <a:ln>
            <a:noFill/>
          </a:ln>
        </p:spPr>
        <p:txBody>
          <a:bodyPr spcFirstLastPara="1" wrap="square" lIns="91425" tIns="45700" rIns="91425" bIns="45700" anchor="t" anchorCtr="0">
            <a:norm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17500" algn="l">
              <a:spcBef>
                <a:spcPts val="400"/>
              </a:spcBef>
              <a:spcAft>
                <a:spcPts val="0"/>
              </a:spcAft>
              <a:buSzPts val="1400"/>
              <a:buChar char="🞲"/>
              <a:defRPr sz="2000"/>
            </a:lvl4pPr>
            <a:lvl5pPr marL="2286000" lvl="4" indent="-304800" algn="l">
              <a:spcBef>
                <a:spcPts val="400"/>
              </a:spcBef>
              <a:spcAft>
                <a:spcPts val="0"/>
              </a:spcAft>
              <a:buSzPts val="1200"/>
              <a:buChar char="🞩"/>
              <a:defRPr sz="20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65" name="Google Shape;65;p9"/>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ok s popisom" type="picTx">
  <p:cSld name="PICTURE_WITH_CAPTION_TEXT">
    <p:spTree>
      <p:nvGrpSpPr>
        <p:cNvPr id="1" name="Shape 68"/>
        <p:cNvGrpSpPr/>
        <p:nvPr/>
      </p:nvGrpSpPr>
      <p:grpSpPr>
        <a:xfrm>
          <a:off x="0" y="0"/>
          <a:ext cx="0" cy="0"/>
          <a:chOff x="0" y="0"/>
          <a:chExt cx="0" cy="0"/>
        </a:xfrm>
      </p:grpSpPr>
      <p:sp>
        <p:nvSpPr>
          <p:cNvPr id="69" name="Google Shape;69;p10"/>
          <p:cNvSpPr>
            <a:spLocks noGrp="1"/>
          </p:cNvSpPr>
          <p:nvPr>
            <p:ph type="pic" idx="2"/>
          </p:nvPr>
        </p:nvSpPr>
        <p:spPr>
          <a:xfrm>
            <a:off x="3505200" y="616634"/>
            <a:ext cx="5029200" cy="3657600"/>
          </a:xfrm>
          <a:prstGeom prst="rect">
            <a:avLst/>
          </a:prstGeom>
          <a:solidFill>
            <a:schemeClr val="lt1"/>
          </a:solidFill>
          <a:ln w="9525" cap="flat" cmpd="sng">
            <a:solidFill>
              <a:schemeClr val="accent1"/>
            </a:solidFill>
            <a:prstDash val="solid"/>
            <a:round/>
            <a:headEnd type="none" w="sm" len="sm"/>
            <a:tailEnd type="none" w="sm" len="sm"/>
          </a:ln>
          <a:effectLst>
            <a:reflection stA="49000" endA="500" endPos="10000" dist="900" dir="5400000" sy="-90000" algn="bl" rotWithShape="0"/>
          </a:effectLst>
        </p:spPr>
      </p:sp>
      <p:sp>
        <p:nvSpPr>
          <p:cNvPr id="70" name="Google Shape;70;p10"/>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
        <p:nvSpPr>
          <p:cNvPr id="73" name="Google Shape;73;p10"/>
          <p:cNvSpPr txBox="1">
            <a:spLocks noGrp="1"/>
          </p:cNvSpPr>
          <p:nvPr>
            <p:ph type="title"/>
          </p:nvPr>
        </p:nvSpPr>
        <p:spPr>
          <a:xfrm>
            <a:off x="381000" y="4993760"/>
            <a:ext cx="5867400" cy="52228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000"/>
              <a:buFont typeface="Libre Franklin Medium"/>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txBox="1">
            <a:spLocks noGrp="1"/>
          </p:cNvSpPr>
          <p:nvPr>
            <p:ph type="body" idx="1"/>
          </p:nvPr>
        </p:nvSpPr>
        <p:spPr>
          <a:xfrm>
            <a:off x="381000" y="5533218"/>
            <a:ext cx="5867400" cy="768350"/>
          </a:xfrm>
          <a:prstGeom prst="rect">
            <a:avLst/>
          </a:prstGeom>
          <a:noFill/>
          <a:ln>
            <a:noFill/>
          </a:ln>
        </p:spPr>
        <p:txBody>
          <a:bodyPr spcFirstLastPara="1" wrap="square" lIns="109725" tIns="0" rIns="91425" bIns="45700" anchor="t" anchorCtr="0">
            <a:normAutofit/>
          </a:bodyPr>
          <a:lstStyle>
            <a:lvl1pPr marL="457200" lvl="0" indent="-228600" algn="l">
              <a:spcBef>
                <a:spcPts val="280"/>
              </a:spcBef>
              <a:spcAft>
                <a:spcPts val="0"/>
              </a:spcAft>
              <a:buSzPts val="980"/>
              <a:buNone/>
              <a:defRPr sz="1400"/>
            </a:lvl1pPr>
            <a:lvl2pPr marL="914400" lvl="1" indent="-281940" algn="l">
              <a:spcBef>
                <a:spcPts val="240"/>
              </a:spcBef>
              <a:spcAft>
                <a:spcPts val="0"/>
              </a:spcAft>
              <a:buSzPts val="840"/>
              <a:buChar char="🞤"/>
              <a:defRPr sz="1200"/>
            </a:lvl2pPr>
            <a:lvl3pPr marL="1371600" lvl="2" indent="-273050" algn="l">
              <a:spcBef>
                <a:spcPts val="200"/>
              </a:spcBef>
              <a:spcAft>
                <a:spcPts val="0"/>
              </a:spcAft>
              <a:buSzPts val="700"/>
              <a:buChar char="🞫"/>
              <a:defRPr sz="1000"/>
            </a:lvl3pPr>
            <a:lvl4pPr marL="1828800" lvl="3" indent="-268605" algn="l">
              <a:spcBef>
                <a:spcPts val="180"/>
              </a:spcBef>
              <a:spcAft>
                <a:spcPts val="0"/>
              </a:spcAft>
              <a:buSzPts val="630"/>
              <a:buChar char="🞲"/>
              <a:defRPr sz="900"/>
            </a:lvl4pPr>
            <a:lvl5pPr marL="2286000" lvl="4" indent="-262889" algn="l">
              <a:spcBef>
                <a:spcPts val="180"/>
              </a:spcBef>
              <a:spcAft>
                <a:spcPts val="0"/>
              </a:spcAft>
              <a:buSzPts val="540"/>
              <a:buChar char="🞩"/>
              <a:defRPr sz="9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cxnSp>
        <p:nvCxnSpPr>
          <p:cNvPr id="6" name="Google Shape;6;p1"/>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sp>
        <p:nvSpPr>
          <p:cNvPr id="7" name="Google Shape;7;p1"/>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D28E2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D28E2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D28E28"/>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rgbClr val="D28E28"/>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rgbClr val="D28E28"/>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rgbClr val="D28E28"/>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rgbClr val="D28E28"/>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rgbClr val="D28E28"/>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rgbClr val="D28E28"/>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rgbClr val="D28E28"/>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rgbClr val="D28E2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sk-SK"/>
              <a:t>‹#›</a:t>
            </a:fld>
            <a:endParaRPr/>
          </a:p>
        </p:txBody>
      </p:sp>
      <p:sp>
        <p:nvSpPr>
          <p:cNvPr id="11" name="Google Shape;11;p1"/>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3600"/>
              <a:buFont typeface="Libre Franklin Medium"/>
              <a:buNone/>
              <a:defRPr sz="3600" b="0" i="0" u="none" strike="noStrike" cap="none">
                <a:solidFill>
                  <a:schemeClr val="dk2"/>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cxnSp>
        <p:nvCxnSpPr>
          <p:cNvPr id="13" name="Google Shape;13;p1"/>
          <p:cNvCxnSpPr/>
          <p:nvPr/>
        </p:nvCxnSpPr>
        <p:spPr>
          <a:xfrm>
            <a:off x="514350" y="1057986"/>
            <a:ext cx="8629650" cy="2381"/>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89CD5122-FC49-2A6C-9146-F964C5886344}"/>
              </a:ext>
            </a:extLst>
          </p:cNvPr>
          <p:cNvPicPr>
            <a:picLocks noChangeAspect="1"/>
          </p:cNvPicPr>
          <p:nvPr/>
        </p:nvPicPr>
        <p:blipFill>
          <a:blip r:embed="rId2"/>
          <a:stretch>
            <a:fillRect/>
          </a:stretch>
        </p:blipFill>
        <p:spPr>
          <a:xfrm>
            <a:off x="0" y="2469816"/>
            <a:ext cx="9144000" cy="1918367"/>
          </a:xfrm>
          <a:prstGeom prst="rect">
            <a:avLst/>
          </a:prstGeom>
        </p:spPr>
      </p:pic>
    </p:spTree>
    <p:extLst>
      <p:ext uri="{BB962C8B-B14F-4D97-AF65-F5344CB8AC3E}">
        <p14:creationId xmlns:p14="http://schemas.microsoft.com/office/powerpoint/2010/main" val="376207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a:bodyPr>
          <a:lstStyle/>
          <a:p>
            <a:pPr marL="342900" lvl="0" indent="-200660" algn="l" rtl="0">
              <a:spcBef>
                <a:spcPts val="0"/>
              </a:spcBef>
              <a:spcAft>
                <a:spcPts val="0"/>
              </a:spcAft>
              <a:buSzPts val="2240"/>
              <a:buNone/>
            </a:pPr>
            <a:endParaRPr/>
          </a:p>
          <a:p>
            <a:pPr marL="342900" lvl="0" indent="-342900" algn="ctr" rtl="0">
              <a:spcBef>
                <a:spcPts val="640"/>
              </a:spcBef>
              <a:spcAft>
                <a:spcPts val="0"/>
              </a:spcAft>
              <a:buSzPts val="2240"/>
              <a:buNone/>
            </a:pPr>
            <a:r>
              <a:rPr lang="sk-SK">
                <a:latin typeface="Calibri"/>
                <a:ea typeface="Calibri"/>
                <a:cs typeface="Calibri"/>
                <a:sym typeface="Calibri"/>
              </a:rPr>
              <a:t>Ďakujem za pozornosť.</a:t>
            </a:r>
            <a:endParaRPr/>
          </a:p>
          <a:p>
            <a:pPr marL="342900" lvl="0" indent="-254000" algn="l" rtl="0">
              <a:spcBef>
                <a:spcPts val="400"/>
              </a:spcBef>
              <a:spcAft>
                <a:spcPts val="0"/>
              </a:spcAft>
              <a:buSzPts val="1400"/>
              <a:buNone/>
            </a:pPr>
            <a:endParaRPr sz="2000">
              <a:latin typeface="Calibri"/>
              <a:ea typeface="Calibri"/>
              <a:cs typeface="Calibri"/>
              <a:sym typeface="Calibri"/>
            </a:endParaRPr>
          </a:p>
          <a:p>
            <a:pPr marL="342900" lvl="0" indent="-254000" algn="l" rtl="0">
              <a:spcBef>
                <a:spcPts val="400"/>
              </a:spcBef>
              <a:spcAft>
                <a:spcPts val="0"/>
              </a:spcAft>
              <a:buSzPts val="1400"/>
              <a:buNone/>
            </a:pPr>
            <a:endParaRPr sz="2000">
              <a:latin typeface="Calibri"/>
              <a:ea typeface="Calibri"/>
              <a:cs typeface="Calibri"/>
              <a:sym typeface="Calibri"/>
            </a:endParaRPr>
          </a:p>
          <a:p>
            <a:pPr marL="342900" lvl="0" indent="-342900" algn="ctr" rtl="0">
              <a:spcBef>
                <a:spcPts val="480"/>
              </a:spcBef>
              <a:spcAft>
                <a:spcPts val="0"/>
              </a:spcAft>
              <a:buSzPts val="1680"/>
              <a:buNone/>
            </a:pPr>
            <a:r>
              <a:rPr lang="sk-SK" sz="2400">
                <a:latin typeface="Calibri"/>
                <a:ea typeface="Calibri"/>
                <a:cs typeface="Calibri"/>
                <a:sym typeface="Calibri"/>
              </a:rPr>
              <a:t>Spracovala: Mgr. Magdaléna Gašová</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381000" y="4853411"/>
            <a:ext cx="8458200" cy="12223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3600"/>
              <a:buFont typeface="Calibri"/>
              <a:buNone/>
            </a:pPr>
            <a:r>
              <a:rPr lang="sk-SK" b="1">
                <a:latin typeface="Calibri"/>
                <a:ea typeface="Calibri"/>
                <a:cs typeface="Calibri"/>
                <a:sym typeface="Calibri"/>
              </a:rPr>
              <a:t>VZDELÁVACÍ SYSTÉM V PORTUGALSKU</a:t>
            </a:r>
            <a:endParaRPr/>
          </a:p>
        </p:txBody>
      </p:sp>
      <p:sp>
        <p:nvSpPr>
          <p:cNvPr id="92" name="Google Shape;92;p13"/>
          <p:cNvSpPr txBox="1">
            <a:spLocks noGrp="1"/>
          </p:cNvSpPr>
          <p:nvPr>
            <p:ph type="subTitle" idx="1"/>
          </p:nvPr>
        </p:nvSpPr>
        <p:spPr>
          <a:xfrm>
            <a:off x="381000" y="3886200"/>
            <a:ext cx="8458200" cy="9144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1680"/>
              <a:buNone/>
            </a:pPr>
            <a:endParaRPr/>
          </a:p>
          <a:p>
            <a:pPr marL="0" lvl="0" indent="0" algn="l" rtl="0">
              <a:spcBef>
                <a:spcPts val="480"/>
              </a:spcBef>
              <a:spcAft>
                <a:spcPts val="0"/>
              </a:spcAft>
              <a:buSzPts val="1680"/>
              <a:buNone/>
            </a:pPr>
            <a:endParaRPr/>
          </a:p>
          <a:p>
            <a:pPr marL="0" lvl="0" indent="0" algn="l" rtl="0">
              <a:spcBef>
                <a:spcPts val="480"/>
              </a:spcBef>
              <a:spcAft>
                <a:spcPts val="0"/>
              </a:spcAft>
              <a:buSzPts val="1680"/>
              <a:buNone/>
            </a:pPr>
            <a:endParaRPr/>
          </a:p>
          <a:p>
            <a:pPr marL="0" lvl="0" indent="0" algn="l" rtl="0">
              <a:spcBef>
                <a:spcPts val="480"/>
              </a:spcBef>
              <a:spcAft>
                <a:spcPts val="0"/>
              </a:spcAft>
              <a:buSzPts val="1680"/>
              <a:buNone/>
            </a:pPr>
            <a:endParaRPr/>
          </a:p>
          <a:p>
            <a:pPr marL="0" lvl="0" indent="0" algn="l" rtl="0">
              <a:spcBef>
                <a:spcPts val="480"/>
              </a:spcBef>
              <a:spcAft>
                <a:spcPts val="0"/>
              </a:spcAft>
              <a:buSzPts val="168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00"/>
              <a:buFont typeface="Calibri"/>
              <a:buNone/>
            </a:pPr>
            <a:r>
              <a:rPr lang="sk-SK" sz="3200" b="1">
                <a:latin typeface="Calibri"/>
                <a:ea typeface="Calibri"/>
                <a:cs typeface="Calibri"/>
                <a:sym typeface="Calibri"/>
              </a:rPr>
              <a:t>ÚVOD</a:t>
            </a:r>
            <a:endParaRPr/>
          </a:p>
        </p:txBody>
      </p:sp>
      <p:sp>
        <p:nvSpPr>
          <p:cNvPr id="98" name="Google Shape;98;p14"/>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400"/>
              <a:buChar char="🞭"/>
            </a:pPr>
            <a:r>
              <a:rPr lang="sk-SK" sz="2000"/>
              <a:t>     </a:t>
            </a:r>
            <a:r>
              <a:rPr lang="sk-SK" sz="2000">
                <a:latin typeface="Calibri"/>
                <a:ea typeface="Calibri"/>
                <a:cs typeface="Calibri"/>
                <a:sym typeface="Calibri"/>
              </a:rPr>
              <a:t>Vzdelanostná úroveň obyvateľstva je jednou zo závažných prekážok ďalšieho rozvoja hospodárstva Portugalska. Prekvapujúca je, na európske pomery, negramotnosť (podľa rôzniacich sa zdrojov v roku 2012 od 10 do 15% a len 20% dospelého obyvateľstva s dosiahnutým vzdelaním vyšším ako povinné základné). </a:t>
            </a:r>
            <a:endParaRPr/>
          </a:p>
          <a:p>
            <a:pPr marL="342900" lvl="0" indent="-342900" algn="just" rtl="0">
              <a:spcBef>
                <a:spcPts val="400"/>
              </a:spcBef>
              <a:spcAft>
                <a:spcPts val="0"/>
              </a:spcAft>
              <a:buSzPts val="1400"/>
              <a:buChar char="🞭"/>
            </a:pPr>
            <a:r>
              <a:rPr lang="sk-SK" sz="2000">
                <a:latin typeface="Calibri"/>
                <a:ea typeface="Calibri"/>
                <a:cs typeface="Calibri"/>
                <a:sym typeface="Calibri"/>
              </a:rPr>
              <a:t>     Veľkým problémom je aj odliv portugalských študentov do zahraničia (takmer 50 tis. portugalských študentov sa každoročne hlási na vysoké školy v zahraničí – najmä v Španielsku) z dôvodu kvality a cenovo dostupnejšiemu štúdiu ale aj nedostatku financií, ktoré poskytuje portugalská vláda školstvu. Vládou navrhovaná reforma školského systému ako aj úsporné opatrenia v oblasti odmeňovania zamestnancov v školstve narážajú na silný odpor ako zamestnancov tak aj študentov. </a:t>
            </a:r>
            <a:endParaRPr/>
          </a:p>
          <a:p>
            <a:pPr marL="342900" lvl="0" indent="-342900" algn="just" rtl="0">
              <a:spcBef>
                <a:spcPts val="400"/>
              </a:spcBef>
              <a:spcAft>
                <a:spcPts val="0"/>
              </a:spcAft>
              <a:buSzPts val="1400"/>
              <a:buChar char="🞭"/>
            </a:pPr>
            <a:r>
              <a:rPr lang="sk-SK" sz="2000">
                <a:latin typeface="Calibri"/>
                <a:ea typeface="Calibri"/>
                <a:cs typeface="Calibri"/>
                <a:sym typeface="Calibri"/>
              </a:rPr>
              <a:t>      Ďalším problémom je skutočnosť, že vysokoškolsky vzdelaní ľudia si s ťažkosťami hľadajú adekvátnu prácu na domácom trhu.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00"/>
              <a:buFont typeface="Calibri"/>
              <a:buNone/>
            </a:pPr>
            <a:r>
              <a:rPr lang="sk-SK" sz="3200" b="1">
                <a:latin typeface="Calibri"/>
                <a:ea typeface="Calibri"/>
                <a:cs typeface="Calibri"/>
                <a:sym typeface="Calibri"/>
              </a:rPr>
              <a:t>ŠKOLSKÝ</a:t>
            </a:r>
            <a:r>
              <a:rPr lang="sk-SK" sz="3200" b="1"/>
              <a:t> </a:t>
            </a:r>
            <a:r>
              <a:rPr lang="sk-SK" sz="3200" b="1">
                <a:latin typeface="Calibri"/>
                <a:ea typeface="Calibri"/>
                <a:cs typeface="Calibri"/>
                <a:sym typeface="Calibri"/>
              </a:rPr>
              <a:t>SYSTÉM</a:t>
            </a:r>
            <a:endParaRPr/>
          </a:p>
        </p:txBody>
      </p:sp>
      <p:sp>
        <p:nvSpPr>
          <p:cNvPr id="104" name="Google Shape;104;p15"/>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SzPct val="70000"/>
              <a:buNone/>
            </a:pPr>
            <a:r>
              <a:rPr lang="sk-SK" b="1">
                <a:latin typeface="Calibri"/>
                <a:ea typeface="Calibri"/>
                <a:cs typeface="Calibri"/>
                <a:sym typeface="Calibri"/>
              </a:rPr>
              <a:t>Povinná školská dochádzka </a:t>
            </a:r>
            <a:r>
              <a:rPr lang="sk-SK">
                <a:latin typeface="Calibri"/>
                <a:ea typeface="Calibri"/>
                <a:cs typeface="Calibri"/>
                <a:sym typeface="Calibri"/>
              </a:rPr>
              <a:t>v Portugalsku je 12 rokov, žiaci obyčajne nastupujú do školy v šiestich rokoch, resp. v  piatich, pokiaľ dovŕšia šesť rokov v konkrétnom školskom roku. </a:t>
            </a:r>
            <a:endParaRPr/>
          </a:p>
          <a:p>
            <a:pPr marL="342900" lvl="0" indent="-342900" algn="l" rtl="0">
              <a:spcBef>
                <a:spcPts val="400"/>
              </a:spcBef>
              <a:spcAft>
                <a:spcPts val="0"/>
              </a:spcAft>
              <a:buSzPct val="70000"/>
              <a:buNone/>
            </a:pPr>
            <a:r>
              <a:rPr lang="sk-SK">
                <a:latin typeface="Calibri"/>
                <a:ea typeface="Calibri"/>
                <a:cs typeface="Calibri"/>
                <a:sym typeface="Calibri"/>
              </a:rPr>
              <a:t>Školský rok trvá od 1.septembra do 31.augusta ako aj na Slovensku.</a:t>
            </a:r>
            <a:endParaRPr/>
          </a:p>
          <a:p>
            <a:pPr marL="342900" lvl="0" indent="-254000" algn="l" rtl="0">
              <a:spcBef>
                <a:spcPts val="400"/>
              </a:spcBef>
              <a:spcAft>
                <a:spcPts val="0"/>
              </a:spcAft>
              <a:buSzPct val="70000"/>
              <a:buNone/>
            </a:pPr>
            <a:endParaRPr>
              <a:latin typeface="Calibri"/>
              <a:ea typeface="Calibri"/>
              <a:cs typeface="Calibri"/>
              <a:sym typeface="Calibri"/>
            </a:endParaRPr>
          </a:p>
          <a:p>
            <a:pPr marL="342900" lvl="0" indent="-342900" algn="l" rtl="0">
              <a:spcBef>
                <a:spcPts val="400"/>
              </a:spcBef>
              <a:spcAft>
                <a:spcPts val="0"/>
              </a:spcAft>
              <a:buSzPct val="70000"/>
              <a:buNone/>
            </a:pPr>
            <a:r>
              <a:rPr lang="sk-SK" b="1">
                <a:latin typeface="Calibri"/>
                <a:ea typeface="Calibri"/>
                <a:cs typeface="Calibri"/>
                <a:sym typeface="Calibri"/>
              </a:rPr>
              <a:t>Základné vzdelanie sa delí na 3 stupne:</a:t>
            </a:r>
            <a:endParaRPr/>
          </a:p>
          <a:p>
            <a:pPr marL="342900" lvl="0" indent="-342900" algn="l" rtl="0">
              <a:spcBef>
                <a:spcPts val="400"/>
              </a:spcBef>
              <a:spcAft>
                <a:spcPts val="0"/>
              </a:spcAft>
              <a:buSzPct val="70000"/>
              <a:buNone/>
            </a:pPr>
            <a:endParaRPr b="1">
              <a:latin typeface="Calibri"/>
              <a:ea typeface="Calibri"/>
              <a:cs typeface="Calibri"/>
              <a:sym typeface="Calibri"/>
            </a:endParaRPr>
          </a:p>
          <a:p>
            <a:pPr marL="342900" lvl="0" indent="-342900" algn="l" rtl="0">
              <a:spcBef>
                <a:spcPts val="400"/>
              </a:spcBef>
              <a:spcAft>
                <a:spcPts val="0"/>
              </a:spcAft>
              <a:buSzPct val="70000"/>
              <a:buChar char="🞭"/>
            </a:pPr>
            <a:r>
              <a:rPr lang="sk-SK">
                <a:latin typeface="Calibri"/>
                <a:ea typeface="Calibri"/>
                <a:cs typeface="Calibri"/>
                <a:sym typeface="Calibri"/>
              </a:rPr>
              <a:t>stupeň: 1. – 4. ročník</a:t>
            </a:r>
            <a:endParaRPr/>
          </a:p>
          <a:p>
            <a:pPr marL="342900" lvl="0" indent="-342900" algn="l" rtl="0">
              <a:spcBef>
                <a:spcPts val="400"/>
              </a:spcBef>
              <a:spcAft>
                <a:spcPts val="0"/>
              </a:spcAft>
              <a:buSzPct val="70000"/>
              <a:buChar char="🞭"/>
            </a:pPr>
            <a:r>
              <a:rPr lang="sk-SK">
                <a:latin typeface="Calibri"/>
                <a:ea typeface="Calibri"/>
                <a:cs typeface="Calibri"/>
                <a:sym typeface="Calibri"/>
              </a:rPr>
              <a:t>stupeň: 5. – 6. ročník</a:t>
            </a:r>
            <a:endParaRPr/>
          </a:p>
          <a:p>
            <a:pPr marL="342900" lvl="0" indent="-342900" algn="l" rtl="0">
              <a:spcBef>
                <a:spcPts val="400"/>
              </a:spcBef>
              <a:spcAft>
                <a:spcPts val="0"/>
              </a:spcAft>
              <a:buSzPct val="70000"/>
              <a:buChar char="🞭"/>
            </a:pPr>
            <a:r>
              <a:rPr lang="sk-SK">
                <a:latin typeface="Calibri"/>
                <a:ea typeface="Calibri"/>
                <a:cs typeface="Calibri"/>
                <a:sym typeface="Calibri"/>
              </a:rPr>
              <a:t>stupeň: 7. – 9. ročník</a:t>
            </a:r>
            <a:endParaRPr/>
          </a:p>
          <a:p>
            <a:pPr marL="342900" lvl="0" indent="-342900" algn="l" rtl="0">
              <a:spcBef>
                <a:spcPts val="400"/>
              </a:spcBef>
              <a:spcAft>
                <a:spcPts val="0"/>
              </a:spcAft>
              <a:buSzPct val="70000"/>
              <a:buNone/>
            </a:pPr>
            <a:endParaRPr>
              <a:latin typeface="Calibri"/>
              <a:ea typeface="Calibri"/>
              <a:cs typeface="Calibri"/>
              <a:sym typeface="Calibri"/>
            </a:endParaRPr>
          </a:p>
          <a:p>
            <a:pPr marL="342900" lvl="0" indent="-342900" algn="l" rtl="0">
              <a:spcBef>
                <a:spcPts val="400"/>
              </a:spcBef>
              <a:spcAft>
                <a:spcPts val="0"/>
              </a:spcAft>
              <a:buSzPct val="70000"/>
              <a:buChar char="🞭"/>
            </a:pPr>
            <a:r>
              <a:rPr lang="sk-SK">
                <a:latin typeface="Calibri"/>
                <a:ea typeface="Calibri"/>
                <a:cs typeface="Calibri"/>
                <a:sym typeface="Calibri"/>
              </a:rPr>
              <a:t>Na konci každého stupňa žiaci absolvujú testy z portugalského jazyka a matematiky, v prípade tretieho stupňa ide o celonárodné testovanie. Na prvom stupni sa používa hodnotenie nedostatočný/výborný, na druhom a treťom stupni sa používajú známky 1-5.</a:t>
            </a:r>
            <a:endParaRPr/>
          </a:p>
          <a:p>
            <a:pPr marL="342900" lvl="0" indent="-342900" algn="l" rtl="0">
              <a:spcBef>
                <a:spcPts val="400"/>
              </a:spcBef>
              <a:spcAft>
                <a:spcPts val="0"/>
              </a:spcAft>
              <a:buSzPct val="70000"/>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00"/>
              <a:buFont typeface="Calibri"/>
              <a:buNone/>
            </a:pPr>
            <a:r>
              <a:rPr lang="sk-SK" sz="3200" b="1">
                <a:latin typeface="Calibri"/>
                <a:ea typeface="Calibri"/>
                <a:cs typeface="Calibri"/>
                <a:sym typeface="Calibri"/>
              </a:rPr>
              <a:t>ŠKOLSKÝ SYSTÉM</a:t>
            </a:r>
            <a:endParaRPr sz="3200">
              <a:latin typeface="Calibri"/>
              <a:ea typeface="Calibri"/>
              <a:cs typeface="Calibri"/>
              <a:sym typeface="Calibri"/>
            </a:endParaRPr>
          </a:p>
        </p:txBody>
      </p:sp>
      <p:sp>
        <p:nvSpPr>
          <p:cNvPr id="110" name="Google Shape;110;p16"/>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00"/>
              <a:buNone/>
            </a:pPr>
            <a:r>
              <a:rPr lang="sk-SK" sz="2000" b="1">
                <a:latin typeface="Calibri"/>
                <a:ea typeface="Calibri"/>
                <a:cs typeface="Calibri"/>
                <a:sym typeface="Calibri"/>
              </a:rPr>
              <a:t>Stredoškolské vzdelanie </a:t>
            </a:r>
            <a:r>
              <a:rPr lang="sk-SK" sz="2000">
                <a:latin typeface="Calibri"/>
                <a:ea typeface="Calibri"/>
                <a:cs typeface="Calibri"/>
                <a:sym typeface="Calibri"/>
              </a:rPr>
              <a:t>zahŕňa 10., 11. a 12. ročník. Študenti si môžu vybrať zameranie zo štyroch línií:</a:t>
            </a:r>
            <a:endParaRPr/>
          </a:p>
          <a:p>
            <a:pPr marL="342900" lvl="0" indent="-342900" algn="l" rtl="0">
              <a:spcBef>
                <a:spcPts val="400"/>
              </a:spcBef>
              <a:spcAft>
                <a:spcPts val="0"/>
              </a:spcAft>
              <a:buSzPts val="1400"/>
              <a:buChar char="🞭"/>
            </a:pPr>
            <a:r>
              <a:rPr lang="sk-SK" sz="2000" b="1">
                <a:latin typeface="Calibri"/>
                <a:ea typeface="Calibri"/>
                <a:cs typeface="Calibri"/>
                <a:sym typeface="Calibri"/>
              </a:rPr>
              <a:t>veda a technika</a:t>
            </a:r>
            <a:endParaRPr/>
          </a:p>
          <a:p>
            <a:pPr marL="342900" lvl="0" indent="-342900" algn="l" rtl="0">
              <a:spcBef>
                <a:spcPts val="400"/>
              </a:spcBef>
              <a:spcAft>
                <a:spcPts val="0"/>
              </a:spcAft>
              <a:buSzPts val="1400"/>
              <a:buChar char="🞭"/>
            </a:pPr>
            <a:r>
              <a:rPr lang="sk-SK" sz="2000" b="1">
                <a:latin typeface="Calibri"/>
                <a:ea typeface="Calibri"/>
                <a:cs typeface="Calibri"/>
                <a:sym typeface="Calibri"/>
              </a:rPr>
              <a:t>vizuálne umenie</a:t>
            </a:r>
            <a:endParaRPr/>
          </a:p>
          <a:p>
            <a:pPr marL="342900" lvl="0" indent="-342900" algn="l" rtl="0">
              <a:spcBef>
                <a:spcPts val="400"/>
              </a:spcBef>
              <a:spcAft>
                <a:spcPts val="0"/>
              </a:spcAft>
              <a:buSzPts val="1400"/>
              <a:buChar char="🞭"/>
            </a:pPr>
            <a:r>
              <a:rPr lang="sk-SK" sz="2000" b="1">
                <a:latin typeface="Calibri"/>
                <a:ea typeface="Calibri"/>
                <a:cs typeface="Calibri"/>
                <a:sym typeface="Calibri"/>
              </a:rPr>
              <a:t>socio-ekonomické vedy</a:t>
            </a:r>
            <a:endParaRPr/>
          </a:p>
          <a:p>
            <a:pPr marL="342900" lvl="0" indent="-342900" algn="l" rtl="0">
              <a:spcBef>
                <a:spcPts val="400"/>
              </a:spcBef>
              <a:spcAft>
                <a:spcPts val="0"/>
              </a:spcAft>
              <a:buSzPts val="1400"/>
              <a:buChar char="🞭"/>
            </a:pPr>
            <a:r>
              <a:rPr lang="sk-SK" sz="2000" b="1">
                <a:latin typeface="Calibri"/>
                <a:ea typeface="Calibri"/>
                <a:cs typeface="Calibri"/>
                <a:sym typeface="Calibri"/>
              </a:rPr>
              <a:t>jazyky a humanitné vedy</a:t>
            </a:r>
            <a:endParaRPr/>
          </a:p>
          <a:p>
            <a:pPr marL="342900" lvl="0" indent="-200660" algn="l" rtl="0">
              <a:spcBef>
                <a:spcPts val="640"/>
              </a:spcBef>
              <a:spcAft>
                <a:spcPts val="0"/>
              </a:spcAft>
              <a:buSzPts val="2240"/>
              <a:buNone/>
            </a:pPr>
            <a:endParaRPr>
              <a:latin typeface="Calibri"/>
              <a:ea typeface="Calibri"/>
              <a:cs typeface="Calibri"/>
              <a:sym typeface="Calibri"/>
            </a:endParaRPr>
          </a:p>
          <a:p>
            <a:pPr marL="342900" lvl="0" indent="-342900" algn="l" rtl="0">
              <a:spcBef>
                <a:spcPts val="440"/>
              </a:spcBef>
              <a:spcAft>
                <a:spcPts val="0"/>
              </a:spcAft>
              <a:buSzPts val="1540"/>
              <a:buNone/>
            </a:pPr>
            <a:r>
              <a:rPr lang="sk-SK" sz="2200" b="1">
                <a:latin typeface="Calibri"/>
                <a:ea typeface="Calibri"/>
                <a:cs typeface="Calibri"/>
                <a:sym typeface="Calibri"/>
              </a:rPr>
              <a:t>Vysoké školstvo </a:t>
            </a:r>
            <a:r>
              <a:rPr lang="sk-SK" sz="2200">
                <a:latin typeface="Calibri"/>
                <a:ea typeface="Calibri"/>
                <a:cs typeface="Calibri"/>
                <a:sym typeface="Calibri"/>
              </a:rPr>
              <a:t>má tri stupne:</a:t>
            </a:r>
            <a:endParaRPr/>
          </a:p>
          <a:p>
            <a:pPr marL="342900" lvl="0" indent="-342900" algn="l" rtl="0">
              <a:spcBef>
                <a:spcPts val="440"/>
              </a:spcBef>
              <a:spcAft>
                <a:spcPts val="0"/>
              </a:spcAft>
              <a:buSzPts val="1540"/>
              <a:buNone/>
            </a:pPr>
            <a:endParaRPr sz="2200">
              <a:latin typeface="Calibri"/>
              <a:ea typeface="Calibri"/>
              <a:cs typeface="Calibri"/>
              <a:sym typeface="Calibri"/>
            </a:endParaRPr>
          </a:p>
          <a:p>
            <a:pPr marL="342900" lvl="0" indent="-342900" algn="l" rtl="0">
              <a:spcBef>
                <a:spcPts val="440"/>
              </a:spcBef>
              <a:spcAft>
                <a:spcPts val="0"/>
              </a:spcAft>
              <a:buSzPts val="1540"/>
              <a:buChar char="🞭"/>
            </a:pPr>
            <a:r>
              <a:rPr lang="sk-SK" sz="2200">
                <a:latin typeface="Calibri"/>
                <a:ea typeface="Calibri"/>
                <a:cs typeface="Calibri"/>
                <a:sym typeface="Calibri"/>
              </a:rPr>
              <a:t>Licenciatura – bakalárske štúdium</a:t>
            </a:r>
            <a:endParaRPr/>
          </a:p>
          <a:p>
            <a:pPr marL="342900" lvl="0" indent="-342900" algn="l" rtl="0">
              <a:spcBef>
                <a:spcPts val="440"/>
              </a:spcBef>
              <a:spcAft>
                <a:spcPts val="0"/>
              </a:spcAft>
              <a:buSzPts val="1540"/>
              <a:buChar char="🞭"/>
            </a:pPr>
            <a:r>
              <a:rPr lang="sk-SK" sz="2200">
                <a:latin typeface="Calibri"/>
                <a:ea typeface="Calibri"/>
                <a:cs typeface="Calibri"/>
                <a:sym typeface="Calibri"/>
              </a:rPr>
              <a:t>Mestrado – magisterské štúdium</a:t>
            </a:r>
            <a:endParaRPr/>
          </a:p>
          <a:p>
            <a:pPr marL="342900" lvl="0" indent="-342900" algn="l" rtl="0">
              <a:spcBef>
                <a:spcPts val="440"/>
              </a:spcBef>
              <a:spcAft>
                <a:spcPts val="0"/>
              </a:spcAft>
              <a:buSzPts val="1540"/>
              <a:buChar char="🞭"/>
            </a:pPr>
            <a:r>
              <a:rPr lang="sk-SK" sz="2200">
                <a:latin typeface="Calibri"/>
                <a:ea typeface="Calibri"/>
                <a:cs typeface="Calibri"/>
                <a:sym typeface="Calibri"/>
              </a:rPr>
              <a:t>Doutoramento – doktorandské štúdium</a:t>
            </a:r>
            <a:endParaRPr/>
          </a:p>
          <a:p>
            <a:pPr marL="342900" lvl="0" indent="-200660" algn="l" rtl="0">
              <a:spcBef>
                <a:spcPts val="640"/>
              </a:spcBef>
              <a:spcAft>
                <a:spcPts val="0"/>
              </a:spcAft>
              <a:buSzPts val="2240"/>
              <a:buNone/>
            </a:pPr>
            <a:endParaRPr/>
          </a:p>
          <a:p>
            <a:pPr marL="342900" lvl="0" indent="-342900" algn="l" rtl="0">
              <a:spcBef>
                <a:spcPts val="640"/>
              </a:spcBef>
              <a:spcAft>
                <a:spcPts val="0"/>
              </a:spcAft>
              <a:buSzPts val="224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00"/>
              <a:buFont typeface="Calibri"/>
              <a:buNone/>
            </a:pPr>
            <a:r>
              <a:rPr lang="sk-SK" sz="3200" b="1">
                <a:latin typeface="Calibri"/>
                <a:ea typeface="Calibri"/>
                <a:cs typeface="Calibri"/>
                <a:sym typeface="Calibri"/>
              </a:rPr>
              <a:t>ŠTÁTNE A SÚKROMNÉ ŠKOLY</a:t>
            </a:r>
            <a:endParaRPr/>
          </a:p>
        </p:txBody>
      </p:sp>
      <p:sp>
        <p:nvSpPr>
          <p:cNvPr id="116" name="Google Shape;116;p17"/>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400"/>
              <a:buChar char="🞭"/>
            </a:pPr>
            <a:r>
              <a:rPr lang="sk-SK" sz="2000">
                <a:latin typeface="Calibri"/>
                <a:ea typeface="Calibri"/>
                <a:cs typeface="Calibri"/>
                <a:sym typeface="Calibri"/>
              </a:rPr>
              <a:t>Portugalsko ponúka kombináciu štátnych a súkromných škôl, väčšina portugalských rodín posiela svoje deti do štátnych škôl, pretože sú bezplatné a miestne. Mnohí rodičia tiež zapisujú svoje deti do týchto škôl pred šiestym rokom života, kedy sa začína povinná školská dochádzka. Súkromné inštitúcie však majú aj iné výhody. Medzinárodné školy sa napríklad orientujú predovšetkým na expatriantov a ponúkajú rôzne učebné osnovy z celého sveta. V dôsledku toho môžu byť hodiny vyučované trebárs aj v rodnom jazyku vášho dieťaťa.</a:t>
            </a:r>
            <a:endParaRPr/>
          </a:p>
          <a:p>
            <a:pPr marL="342900" lvl="0" indent="-342900" algn="just" rtl="0">
              <a:spcBef>
                <a:spcPts val="400"/>
              </a:spcBef>
              <a:spcAft>
                <a:spcPts val="0"/>
              </a:spcAft>
              <a:buSzPts val="1400"/>
              <a:buChar char="🞭"/>
            </a:pPr>
            <a:r>
              <a:rPr lang="sk-SK" sz="2000">
                <a:latin typeface="Calibri"/>
                <a:ea typeface="Calibri"/>
                <a:cs typeface="Calibri"/>
                <a:sym typeface="Calibri"/>
              </a:rPr>
              <a:t>Je smutné, že mnohé deti prisťahovalcov sa môžu v školách cítiť segregované. Je to spôsobené buď spôsobom organizácie triedy (t. j. oddelením študentov, ktorí museli opakovať ročník), alebo rozdielnymi výsledkami testov. Výsledkom je, že mnohé deti migrantov dosahujú v skúškach nižšie známky. Nové národné reformy však vytvárajú príležitosť pre študentov, aby mali dodatočnú jazykovú a vyučovaciu podporu na zlepšenie ich študijných výsledkov.</a:t>
            </a:r>
            <a:endParaRPr/>
          </a:p>
          <a:p>
            <a:pPr marL="342900" lvl="0" indent="-280670" algn="l" rtl="0">
              <a:spcBef>
                <a:spcPts val="280"/>
              </a:spcBef>
              <a:spcAft>
                <a:spcPts val="0"/>
              </a:spcAft>
              <a:buSzPts val="980"/>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00"/>
              <a:buFont typeface="Calibri"/>
              <a:buNone/>
            </a:pPr>
            <a:r>
              <a:rPr lang="sk-SK" sz="3200" b="1">
                <a:latin typeface="Calibri"/>
                <a:ea typeface="Calibri"/>
                <a:cs typeface="Calibri"/>
                <a:sym typeface="Calibri"/>
              </a:rPr>
              <a:t>PRVÁ SLOVENSKÁ ŠKOLA V PORTUGALSKU</a:t>
            </a:r>
            <a:endParaRPr/>
          </a:p>
        </p:txBody>
      </p:sp>
      <p:sp>
        <p:nvSpPr>
          <p:cNvPr id="122" name="Google Shape;122;p18"/>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fontScale="25000" lnSpcReduction="20000"/>
          </a:bodyPr>
          <a:lstStyle/>
          <a:p>
            <a:pPr marL="342900" lvl="0" indent="-254000" algn="l" rtl="0">
              <a:spcBef>
                <a:spcPts val="0"/>
              </a:spcBef>
              <a:spcAft>
                <a:spcPts val="0"/>
              </a:spcAft>
              <a:buSzPct val="70000"/>
              <a:buNone/>
            </a:pPr>
            <a:endParaRPr sz="8000">
              <a:latin typeface="Calibri"/>
              <a:ea typeface="Calibri"/>
              <a:cs typeface="Calibri"/>
              <a:sym typeface="Calibri"/>
            </a:endParaRPr>
          </a:p>
          <a:p>
            <a:pPr marL="342900" lvl="0" indent="-342900" algn="l" rtl="0">
              <a:spcBef>
                <a:spcPts val="400"/>
              </a:spcBef>
              <a:spcAft>
                <a:spcPts val="0"/>
              </a:spcAft>
              <a:buSzPct val="70000"/>
              <a:buChar char="🞭"/>
            </a:pPr>
            <a:r>
              <a:rPr lang="sk-SK" sz="8000">
                <a:latin typeface="Calibri"/>
                <a:ea typeface="Calibri"/>
                <a:cs typeface="Calibri"/>
                <a:sym typeface="Calibri"/>
              </a:rPr>
              <a:t>Prvá slovenská škola v Portugalsku vznikla v septembri 2019 ako prirodzená reakcia na zvyšujúci sa počet detí hlavne v predškolskom veku pochádzajúcich z bilingválnych rodín a snahu rodičov rozvíjať u detí okrem portugalčiny aj rodný jazyk jedného z rodičov – slovenčinu. Nakoľko česká a slovenská komunita žijúca v Portugalsku je združená v Klube Čechov a Slovákov a Česká škola v Lisabone už funguje niekoľko rokov, existovalo právne zázemie aj pre vytvorenie slovenskej školy pod záštitou Klubu.</a:t>
            </a:r>
            <a:endParaRPr/>
          </a:p>
          <a:p>
            <a:pPr marL="342900" lvl="0" indent="-254000" algn="l" rtl="0">
              <a:spcBef>
                <a:spcPts val="400"/>
              </a:spcBef>
              <a:spcAft>
                <a:spcPts val="0"/>
              </a:spcAft>
              <a:buSzPct val="70000"/>
              <a:buNone/>
            </a:pPr>
            <a:endParaRPr sz="8000">
              <a:latin typeface="Calibri"/>
              <a:ea typeface="Calibri"/>
              <a:cs typeface="Calibri"/>
              <a:sym typeface="Calibri"/>
            </a:endParaRPr>
          </a:p>
          <a:p>
            <a:pPr marL="342900" lvl="0" indent="-342900" algn="l" rtl="0">
              <a:spcBef>
                <a:spcPts val="400"/>
              </a:spcBef>
              <a:spcAft>
                <a:spcPts val="0"/>
              </a:spcAft>
              <a:buSzPct val="70000"/>
              <a:buChar char="🞭"/>
            </a:pPr>
            <a:r>
              <a:rPr lang="sk-SK" sz="8000">
                <a:latin typeface="Calibri"/>
                <a:ea typeface="Calibri"/>
                <a:cs typeface="Calibri"/>
                <a:sym typeface="Calibri"/>
              </a:rPr>
              <a:t>Výučba v Prvej slovenskej škole v Portugalsku pozostáva z výučby detí v predškolskom veku, t.j. od 3 do 6 rokov a z 1. stupňa pre deti od 6 do 10 rokov veku. Povinnú školskú dochádzku si dieťa plní v bežných štátnych alebo súkromných školách v Portugalsku počas pracovného týždňa a doplnkové vzdelanie v materinskom jazyku má možnosť získať práve navštevovaním Prvej slovenskej školy v Portugalsku, v ktorej sa výučba koná prezenčne formou sobotnej školy.</a:t>
            </a:r>
            <a:endParaRPr/>
          </a:p>
          <a:p>
            <a:pPr marL="342900" lvl="0" indent="-254000" algn="l" rtl="0">
              <a:spcBef>
                <a:spcPts val="400"/>
              </a:spcBef>
              <a:spcAft>
                <a:spcPts val="0"/>
              </a:spcAft>
              <a:buSzPct val="70000"/>
              <a:buNone/>
            </a:pPr>
            <a:endParaRPr sz="8000">
              <a:latin typeface="Calibri"/>
              <a:ea typeface="Calibri"/>
              <a:cs typeface="Calibri"/>
              <a:sym typeface="Calibri"/>
            </a:endParaRPr>
          </a:p>
          <a:p>
            <a:pPr marL="342900" lvl="0" indent="-254000" algn="l" rtl="0">
              <a:spcBef>
                <a:spcPts val="400"/>
              </a:spcBef>
              <a:spcAft>
                <a:spcPts val="0"/>
              </a:spcAft>
              <a:buSzPct val="70000"/>
              <a:buNone/>
            </a:pPr>
            <a:endParaRPr sz="8000">
              <a:latin typeface="Calibri"/>
              <a:ea typeface="Calibri"/>
              <a:cs typeface="Calibri"/>
              <a:sym typeface="Calibri"/>
            </a:endParaRPr>
          </a:p>
          <a:p>
            <a:pPr marL="342900" lvl="0" indent="-254000" algn="l" rtl="0">
              <a:spcBef>
                <a:spcPts val="400"/>
              </a:spcBef>
              <a:spcAft>
                <a:spcPts val="0"/>
              </a:spcAft>
              <a:buSzPct val="70000"/>
              <a:buNone/>
            </a:pPr>
            <a:endParaRPr sz="8000">
              <a:latin typeface="Calibri"/>
              <a:ea typeface="Calibri"/>
              <a:cs typeface="Calibri"/>
              <a:sym typeface="Calibri"/>
            </a:endParaRPr>
          </a:p>
          <a:p>
            <a:pPr marL="342900" lvl="0" indent="-254000" algn="l" rtl="0">
              <a:spcBef>
                <a:spcPts val="400"/>
              </a:spcBef>
              <a:spcAft>
                <a:spcPts val="0"/>
              </a:spcAft>
              <a:buSzPct val="70000"/>
              <a:buNone/>
            </a:pPr>
            <a:endParaRPr sz="8000">
              <a:latin typeface="Calibri"/>
              <a:ea typeface="Calibri"/>
              <a:cs typeface="Calibri"/>
              <a:sym typeface="Calibri"/>
            </a:endParaRPr>
          </a:p>
          <a:p>
            <a:pPr marL="342900" lvl="0" indent="-254000" algn="l" rtl="0">
              <a:spcBef>
                <a:spcPts val="400"/>
              </a:spcBef>
              <a:spcAft>
                <a:spcPts val="0"/>
              </a:spcAft>
              <a:buSzPct val="70000"/>
              <a:buNone/>
            </a:pPr>
            <a:endParaRPr sz="8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Libre Franklin Medium"/>
              <a:buNone/>
            </a:pPr>
            <a:endParaRPr/>
          </a:p>
        </p:txBody>
      </p:sp>
      <p:sp>
        <p:nvSpPr>
          <p:cNvPr id="128" name="Google Shape;128;p19"/>
          <p:cNvSpPr txBox="1">
            <a:spLocks noGrp="1"/>
          </p:cNvSpPr>
          <p:nvPr>
            <p:ph type="body" idx="1"/>
          </p:nvPr>
        </p:nvSpPr>
        <p:spPr>
          <a:xfrm>
            <a:off x="304800" y="1554162"/>
            <a:ext cx="8686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540"/>
              <a:buChar char="🞭"/>
            </a:pPr>
            <a:r>
              <a:rPr lang="sk-SK" sz="2200">
                <a:latin typeface="Calibri"/>
                <a:ea typeface="Calibri"/>
                <a:cs typeface="Calibri"/>
                <a:sym typeface="Calibri"/>
              </a:rPr>
              <a:t>Pre žiakov z iných miest ako Lisabon, resp. z Madeiry, alebo Azorských ostrovov, existuje možnosť individuálneho online vzdelávania. Vďaka nadviazanej spolupráci s Pedagogickou fakultou Univerzity Komenského (PFUK) sa deťom venujú budúce pani učiteľky – študentky posledného ročníka Pedagogickej fakulty, v rámci programu Erazmus. Obrovskú podporu má škola zo strany Veľvyslanectva SR v Portugalsku, ktoré bolo iniciátorom spolupráce s PF UK a podporuje školu po materiálnej aj personálnej stránke.</a:t>
            </a:r>
            <a:endParaRPr/>
          </a:p>
          <a:p>
            <a:pPr marL="342900" lvl="0" indent="-200660" algn="l" rtl="0">
              <a:spcBef>
                <a:spcPts val="640"/>
              </a:spcBef>
              <a:spcAft>
                <a:spcPts val="0"/>
              </a:spcAft>
              <a:buSzPts val="2240"/>
              <a:buNone/>
            </a:pPr>
            <a:endParaRPr/>
          </a:p>
          <a:p>
            <a:pPr marL="342900" lvl="0" indent="-200660" algn="l" rtl="0">
              <a:spcBef>
                <a:spcPts val="640"/>
              </a:spcBef>
              <a:spcAft>
                <a:spcPts val="0"/>
              </a:spcAft>
              <a:buSzPts val="224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2000"/>
              <a:buFont typeface="Calibri"/>
              <a:buNone/>
            </a:pPr>
            <a:r>
              <a:rPr lang="sk-SK" sz="2000" b="1">
                <a:latin typeface="Calibri"/>
                <a:ea typeface="Calibri"/>
                <a:cs typeface="Calibri"/>
                <a:sym typeface="Calibri"/>
              </a:rPr>
              <a:t>ODBORNÁ STÁŽ ZAMESTNANCOV SOŠ STAVEBNEJ V PORTUGALSKU 2023</a:t>
            </a:r>
            <a:endParaRPr/>
          </a:p>
        </p:txBody>
      </p:sp>
      <p:pic>
        <p:nvPicPr>
          <p:cNvPr id="134" name="Google Shape;134;p20" descr="C:\Users\Magdaléna\Desktop\skola.jpg"/>
          <p:cNvPicPr preferRelativeResize="0">
            <a:picLocks noGrp="1"/>
          </p:cNvPicPr>
          <p:nvPr>
            <p:ph type="body" idx="1"/>
          </p:nvPr>
        </p:nvPicPr>
        <p:blipFill rotWithShape="1">
          <a:blip r:embed="rId3">
            <a:alphaModFix/>
          </a:blip>
          <a:srcRect/>
          <a:stretch/>
        </p:blipFill>
        <p:spPr>
          <a:xfrm>
            <a:off x="304800" y="1862614"/>
            <a:ext cx="8686800" cy="3909060"/>
          </a:xfrm>
          <a:prstGeom prst="rect">
            <a:avLst/>
          </a:prstGeom>
          <a:noFill/>
          <a:ln>
            <a:noFill/>
          </a:ln>
        </p:spPr>
      </p:pic>
    </p:spTree>
  </p:cSld>
  <p:clrMapOvr>
    <a:masterClrMapping/>
  </p:clrMapOvr>
</p:sld>
</file>

<file path=ppt/theme/theme1.xml><?xml version="1.0" encoding="utf-8"?>
<a:theme xmlns:a="http://schemas.openxmlformats.org/drawingml/2006/main" name="Cestovanie">
  <a:themeElements>
    <a:clrScheme name="Cestovani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Prezentácia na obrazovke (4:3)</PresentationFormat>
  <Paragraphs>49</Paragraphs>
  <Slides>10</Slides>
  <Notes>9</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10</vt:i4>
      </vt:variant>
    </vt:vector>
  </HeadingPairs>
  <TitlesOfParts>
    <vt:vector size="16" baseType="lpstr">
      <vt:lpstr>Libre Franklin Medium</vt:lpstr>
      <vt:lpstr>Libre Franklin</vt:lpstr>
      <vt:lpstr>Arial</vt:lpstr>
      <vt:lpstr>Calibri</vt:lpstr>
      <vt:lpstr>Noto Sans Symbols</vt:lpstr>
      <vt:lpstr>Cestovanie</vt:lpstr>
      <vt:lpstr>Prezentácia programu PowerPoint</vt:lpstr>
      <vt:lpstr>VZDELÁVACÍ SYSTÉM V PORTUGALSKU</vt:lpstr>
      <vt:lpstr>ÚVOD</vt:lpstr>
      <vt:lpstr>ŠKOLSKÝ SYSTÉM</vt:lpstr>
      <vt:lpstr>ŠKOLSKÝ SYSTÉM</vt:lpstr>
      <vt:lpstr>ŠTÁTNE A SÚKROMNÉ ŠKOLY</vt:lpstr>
      <vt:lpstr>PRVÁ SLOVENSKÁ ŠKOLA V PORTUGALSKU</vt:lpstr>
      <vt:lpstr>Prezentácia programu PowerPoint</vt:lpstr>
      <vt:lpstr>ODBORNÁ STÁŽ ZAMESTNANCOV SOŠ STAVEBNEJ V PORTUGALSKU 2023</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Gabriel</dc:creator>
  <cp:lastModifiedBy>Gabriel Kovács</cp:lastModifiedBy>
  <cp:revision>2</cp:revision>
  <dcterms:modified xsi:type="dcterms:W3CDTF">2024-10-07T09:02:36Z</dcterms:modified>
</cp:coreProperties>
</file>